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7" r:id="rId5"/>
    <p:sldMasterId id="2147483703" r:id="rId6"/>
    <p:sldMasterId id="2147483716" r:id="rId7"/>
  </p:sldMasterIdLst>
  <p:notesMasterIdLst>
    <p:notesMasterId r:id="rId26"/>
  </p:notesMasterIdLst>
  <p:handoutMasterIdLst>
    <p:handoutMasterId r:id="rId27"/>
  </p:handoutMasterIdLst>
  <p:sldIdLst>
    <p:sldId id="2147473708" r:id="rId8"/>
    <p:sldId id="2147473663" r:id="rId9"/>
    <p:sldId id="2147473685" r:id="rId10"/>
    <p:sldId id="2147473655" r:id="rId11"/>
    <p:sldId id="2147473689" r:id="rId12"/>
    <p:sldId id="2147473656" r:id="rId13"/>
    <p:sldId id="2147473709" r:id="rId14"/>
    <p:sldId id="2147473657" r:id="rId15"/>
    <p:sldId id="2147473710" r:id="rId16"/>
    <p:sldId id="2147473658" r:id="rId17"/>
    <p:sldId id="2147473714" r:id="rId18"/>
    <p:sldId id="2147473659" r:id="rId19"/>
    <p:sldId id="350" r:id="rId20"/>
    <p:sldId id="2147473660" r:id="rId21"/>
    <p:sldId id="2147473649" r:id="rId22"/>
    <p:sldId id="2147473706" r:id="rId23"/>
    <p:sldId id="2147473650" r:id="rId24"/>
    <p:sldId id="2147473707" r:id="rId25"/>
  </p:sldIdLst>
  <p:sldSz cx="12192000" cy="6858000"/>
  <p:notesSz cx="6858000" cy="9144000"/>
  <p:embeddedFontLst>
    <p:embeddedFont>
      <p:font typeface="Archivo" pitchFamily="2" charset="0"/>
      <p:regular r:id="rId28"/>
      <p:italic r:id="rId29"/>
    </p:embeddedFont>
    <p:embeddedFont>
      <p:font typeface="Archivo SemiBold" pitchFamily="2" charset="0"/>
      <p:bold r:id="rId30"/>
      <p:boldItalic r:id="rId31"/>
    </p:embeddedFont>
    <p:embeddedFont>
      <p:font typeface="Georgia" panose="02040502050405020303" pitchFamily="18"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164" userDrawn="1">
          <p15:clr>
            <a:srgbClr val="A4A3A4"/>
          </p15:clr>
        </p15:guide>
        <p15:guide id="2" orient="horz" pos="4179"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4A01E"/>
    <a:srgbClr val="005496"/>
    <a:srgbClr val="00A2FF"/>
    <a:srgbClr val="F2F3F3"/>
    <a:srgbClr val="00A0E3"/>
    <a:srgbClr val="87D6F9"/>
    <a:srgbClr val="000000"/>
    <a:srgbClr val="009FE3"/>
    <a:srgbClr val="6D6E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64" autoAdjust="0"/>
    <p:restoredTop sz="95852" autoAdjust="0"/>
  </p:normalViewPr>
  <p:slideViewPr>
    <p:cSldViewPr snapToGrid="0">
      <p:cViewPr varScale="1">
        <p:scale>
          <a:sx n="99" d="100"/>
          <a:sy n="99" d="100"/>
        </p:scale>
        <p:origin x="322" y="77"/>
      </p:cViewPr>
      <p:guideLst>
        <p:guide pos="1164"/>
        <p:guide orient="horz" pos="4179"/>
      </p:guideLst>
    </p:cSldViewPr>
  </p:slideViewPr>
  <p:outlineViewPr>
    <p:cViewPr>
      <p:scale>
        <a:sx n="33" d="100"/>
        <a:sy n="33" d="100"/>
      </p:scale>
      <p:origin x="0" y="-708"/>
    </p:cViewPr>
  </p:outlineViewPr>
  <p:notesTextViewPr>
    <p:cViewPr>
      <p:scale>
        <a:sx n="1" d="1"/>
        <a:sy n="1" d="1"/>
      </p:scale>
      <p:origin x="0" y="0"/>
    </p:cViewPr>
  </p:notesTextViewPr>
  <p:sorterViewPr>
    <p:cViewPr>
      <p:scale>
        <a:sx n="100" d="100"/>
        <a:sy n="100" d="100"/>
      </p:scale>
      <p:origin x="0" y="-4194"/>
    </p:cViewPr>
  </p:sorterViewPr>
  <p:notesViewPr>
    <p:cSldViewPr snapToGrid="0" showGuides="1">
      <p:cViewPr varScale="1">
        <p:scale>
          <a:sx n="85" d="100"/>
          <a:sy n="85" d="100"/>
        </p:scale>
        <p:origin x="-382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font" Target="fonts/font7.fntdata"/><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4.fntdata"/><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solidFill>
                <a:srgbClr val="000000"/>
              </a:solidFill>
              <a:latin typeface="Arial" panose="020B0604020202020204" pitchFamily="34" charset="0"/>
              <a:cs typeface="Arial" panose="020B0604020202020204" pitchFamily="34" charset="0"/>
            </a:endParaRPr>
          </a:p>
        </p:txBody>
      </p:sp>
      <p:sp>
        <p:nvSpPr>
          <p:cNvPr id="3" name="Platshållare för datum 2"/>
          <p:cNvSpPr>
            <a:spLocks noGrp="1"/>
          </p:cNvSpPr>
          <p:nvPr>
            <p:ph type="dt" sz="quarter" idx="1"/>
          </p:nvPr>
        </p:nvSpPr>
        <p:spPr>
          <a:xfrm>
            <a:off x="3884613" y="43776"/>
            <a:ext cx="2971800" cy="458788"/>
          </a:xfrm>
          <a:prstGeom prst="rect">
            <a:avLst/>
          </a:prstGeom>
        </p:spPr>
        <p:txBody>
          <a:bodyPr vert="horz" lIns="91440" tIns="45720" rIns="91440" bIns="45720" rtlCol="0"/>
          <a:lstStyle>
            <a:lvl1pPr algn="r">
              <a:defRPr sz="1200"/>
            </a:lvl1pPr>
          </a:lstStyle>
          <a:p>
            <a:r>
              <a:rPr lang="en-US" sz="800" dirty="0">
                <a:solidFill>
                  <a:schemeClr val="tx1">
                    <a:lumMod val="75000"/>
                  </a:schemeClr>
                </a:solidFill>
                <a:latin typeface="Arial" panose="020B0604020202020204" pitchFamily="34" charset="0"/>
                <a:cs typeface="Arial" panose="020B0604020202020204" pitchFamily="34" charset="0"/>
              </a:rPr>
              <a:t>August 17, 2016</a:t>
            </a:r>
          </a:p>
        </p:txBody>
      </p:sp>
      <p:sp>
        <p:nvSpPr>
          <p:cNvPr id="4" name="Platshållare för sidfot 3"/>
          <p:cNvSpPr>
            <a:spLocks noGrp="1"/>
          </p:cNvSpPr>
          <p:nvPr>
            <p:ph type="ftr" sz="quarter" idx="2"/>
          </p:nvPr>
        </p:nvSpPr>
        <p:spPr>
          <a:xfrm>
            <a:off x="-1" y="8636573"/>
            <a:ext cx="3131513" cy="458787"/>
          </a:xfrm>
          <a:prstGeom prst="rect">
            <a:avLst/>
          </a:prstGeom>
        </p:spPr>
        <p:txBody>
          <a:bodyPr vert="horz" lIns="91440" tIns="45720" rIns="91440" bIns="45720" rtlCol="0" anchor="b"/>
          <a:lstStyle>
            <a:lvl1pPr algn="l">
              <a:defRPr sz="1200"/>
            </a:lvl1pPr>
          </a:lstStyle>
          <a:p>
            <a:endParaRPr lang="en-US" sz="800">
              <a:solidFill>
                <a:schemeClr val="tx1">
                  <a:lumMod val="75000"/>
                </a:schemeClr>
              </a:solidFill>
              <a:latin typeface="Arial" panose="020B0604020202020204" pitchFamily="34" charset="0"/>
              <a:cs typeface="Arial" panose="020B0604020202020204" pitchFamily="34" charset="0"/>
            </a:endParaRPr>
          </a:p>
        </p:txBody>
      </p:sp>
      <p:sp>
        <p:nvSpPr>
          <p:cNvPr id="5" name="Platshållare för bildnummer 4"/>
          <p:cNvSpPr>
            <a:spLocks noGrp="1"/>
          </p:cNvSpPr>
          <p:nvPr>
            <p:ph type="sldNum" sz="quarter" idx="3"/>
          </p:nvPr>
        </p:nvSpPr>
        <p:spPr>
          <a:xfrm>
            <a:off x="3131513" y="8636573"/>
            <a:ext cx="594974" cy="458787"/>
          </a:xfrm>
          <a:prstGeom prst="rect">
            <a:avLst/>
          </a:prstGeom>
        </p:spPr>
        <p:txBody>
          <a:bodyPr vert="horz" lIns="91440" tIns="45720" rIns="91440" bIns="45720" rtlCol="0" anchor="b"/>
          <a:lstStyle>
            <a:lvl1pPr algn="r">
              <a:defRPr sz="1200"/>
            </a:lvl1pPr>
          </a:lstStyle>
          <a:p>
            <a:pPr algn="ctr"/>
            <a:fld id="{5FBA36DD-6363-4908-BC80-2051BEA1A2FB}" type="slidenum">
              <a:rPr lang="en-US" sz="800" smtClean="0">
                <a:solidFill>
                  <a:schemeClr val="tx1">
                    <a:lumMod val="75000"/>
                  </a:schemeClr>
                </a:solidFill>
                <a:latin typeface="Arial" panose="020B0604020202020204" pitchFamily="34" charset="0"/>
                <a:cs typeface="Arial" panose="020B0604020202020204" pitchFamily="34" charset="0"/>
              </a:rPr>
              <a:pPr algn="ctr"/>
              <a:t>‹#›</a:t>
            </a:fld>
            <a:endParaRPr lang="en-US" sz="800">
              <a:solidFill>
                <a:schemeClr val="tx1">
                  <a:lumMod val="75000"/>
                </a:schemeClr>
              </a:solidFill>
              <a:latin typeface="Arial" panose="020B0604020202020204" pitchFamily="34" charset="0"/>
              <a:cs typeface="Arial" panose="020B0604020202020204" pitchFamily="34" charset="0"/>
            </a:endParaRPr>
          </a:p>
        </p:txBody>
      </p:sp>
      <p:pic>
        <p:nvPicPr>
          <p:cNvPr id="10" name="Bildobjekt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34160" y="8864268"/>
            <a:ext cx="510702" cy="170234"/>
          </a:xfrm>
          <a:prstGeom prst="rect">
            <a:avLst/>
          </a:prstGeom>
        </p:spPr>
      </p:pic>
    </p:spTree>
    <p:extLst>
      <p:ext uri="{BB962C8B-B14F-4D97-AF65-F5344CB8AC3E}">
        <p14:creationId xmlns:p14="http://schemas.microsoft.com/office/powerpoint/2010/main" val="129227320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081098" cy="374515"/>
          </a:xfrm>
          <a:prstGeom prst="rect">
            <a:avLst/>
          </a:prstGeom>
        </p:spPr>
        <p:txBody>
          <a:bodyPr vert="horz" lIns="91440" tIns="45720" rIns="91440" bIns="45720" rtlCol="0"/>
          <a:lstStyle>
            <a:lvl1pPr algn="l">
              <a:defRPr sz="1200">
                <a:solidFill>
                  <a:schemeClr val="tx2"/>
                </a:solidFill>
                <a:latin typeface="Arial" panose="020B0604020202020204" pitchFamily="34" charset="0"/>
                <a:cs typeface="Arial" panose="020B0604020202020204" pitchFamily="34" charset="0"/>
              </a:defRPr>
            </a:lvl1pPr>
          </a:lstStyle>
          <a:p>
            <a:endParaRPr lang="en-US" dirty="0"/>
          </a:p>
        </p:txBody>
      </p:sp>
      <p:sp>
        <p:nvSpPr>
          <p:cNvPr id="3" name="Date Placeholder 2"/>
          <p:cNvSpPr>
            <a:spLocks noGrp="1"/>
          </p:cNvSpPr>
          <p:nvPr>
            <p:ph type="dt" idx="1"/>
          </p:nvPr>
        </p:nvSpPr>
        <p:spPr>
          <a:xfrm>
            <a:off x="5343061" y="34048"/>
            <a:ext cx="1513351" cy="374515"/>
          </a:xfrm>
          <a:prstGeom prst="rect">
            <a:avLst/>
          </a:prstGeom>
        </p:spPr>
        <p:txBody>
          <a:bodyPr vert="horz" lIns="91440" tIns="54000" rIns="91440" bIns="45720" rtlCol="0"/>
          <a:lstStyle>
            <a:lvl1pPr algn="r">
              <a:defRPr sz="800" i="0">
                <a:solidFill>
                  <a:schemeClr val="tx1">
                    <a:lumMod val="50000"/>
                  </a:schemeClr>
                </a:solidFill>
                <a:latin typeface="Arial" panose="020B0604020202020204" pitchFamily="34" charset="0"/>
                <a:cs typeface="Arial" panose="020B0604020202020204" pitchFamily="34" charset="0"/>
              </a:defRPr>
            </a:lvl1pPr>
          </a:lstStyle>
          <a:p>
            <a:r>
              <a:rPr lang="en-US" dirty="0"/>
              <a:t>August 17, 2016</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18122"/>
            <a:ext cx="3095192" cy="282102"/>
          </a:xfrm>
          <a:prstGeom prst="rect">
            <a:avLst/>
          </a:prstGeom>
        </p:spPr>
        <p:txBody>
          <a:bodyPr vert="horz" lIns="91440" tIns="45720" rIns="91440" bIns="45720" rtlCol="0" anchor="b"/>
          <a:lstStyle>
            <a:lvl1pPr algn="l">
              <a:defRPr sz="800" i="0">
                <a:solidFill>
                  <a:schemeClr val="tx1">
                    <a:lumMod val="50000"/>
                  </a:schemeClr>
                </a:solidFill>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095192" y="8818122"/>
            <a:ext cx="667616" cy="282102"/>
          </a:xfrm>
          <a:prstGeom prst="rect">
            <a:avLst/>
          </a:prstGeom>
        </p:spPr>
        <p:txBody>
          <a:bodyPr vert="horz" lIns="91440" tIns="45720" rIns="91440" bIns="45720" rtlCol="0" anchor="b"/>
          <a:lstStyle>
            <a:lvl1pPr algn="ctr">
              <a:defRPr sz="800" i="0">
                <a:solidFill>
                  <a:schemeClr val="tx1">
                    <a:lumMod val="50000"/>
                  </a:schemeClr>
                </a:solidFill>
                <a:latin typeface="Arial" panose="020B0604020202020204" pitchFamily="34" charset="0"/>
                <a:cs typeface="Arial" panose="020B0604020202020204" pitchFamily="34" charset="0"/>
              </a:defRPr>
            </a:lvl1pPr>
          </a:lstStyle>
          <a:p>
            <a:fld id="{DF397B65-D359-4406-9331-554D6FBDAB0B}" type="slidenum">
              <a:rPr lang="en-US" smtClean="0"/>
              <a:pPr/>
              <a:t>‹#›</a:t>
            </a:fld>
            <a:endParaRPr lang="en-US" dirty="0"/>
          </a:p>
        </p:txBody>
      </p:sp>
      <p:pic>
        <p:nvPicPr>
          <p:cNvPr id="17" name="Bildobjekt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160" y="8864268"/>
            <a:ext cx="510702" cy="170234"/>
          </a:xfrm>
          <a:prstGeom prst="rect">
            <a:avLst/>
          </a:prstGeom>
        </p:spPr>
      </p:pic>
    </p:spTree>
    <p:extLst>
      <p:ext uri="{BB962C8B-B14F-4D97-AF65-F5344CB8AC3E}">
        <p14:creationId xmlns:p14="http://schemas.microsoft.com/office/powerpoint/2010/main" val="2448249826"/>
      </p:ext>
    </p:extLst>
  </p:cSld>
  <p:clrMap bg1="lt1" tx1="dk1" bg2="lt2" tx2="dk2" accent1="accent1" accent2="accent2" accent3="accent3" accent4="accent4" accent5="accent5" accent6="accent6" hlink="hlink" folHlink="folHlink"/>
  <p:hf hdr="0" ftr="0"/>
  <p:notesStyle>
    <a:lvl1pPr marL="0" algn="l" defTabSz="914400" rtl="0" eaLnBrk="1" latinLnBrk="0" hangingPunct="1">
      <a:spcBef>
        <a:spcPts val="600"/>
      </a:spcBef>
      <a:defRPr sz="1200" kern="1200">
        <a:solidFill>
          <a:schemeClr val="tx2"/>
        </a:solidFill>
        <a:latin typeface="Arial" panose="020B0604020202020204" pitchFamily="34" charset="0"/>
        <a:ea typeface="+mn-ea"/>
        <a:cs typeface="Arial" panose="020B0604020202020204" pitchFamily="34" charset="0"/>
      </a:defRPr>
    </a:lvl1pPr>
    <a:lvl2pPr marL="360363" indent="-171450" algn="l" defTabSz="914400" rtl="0" eaLnBrk="1" latinLnBrk="0" hangingPunct="1">
      <a:spcBef>
        <a:spcPts val="60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2pPr>
    <a:lvl3pPr marL="627063" indent="-171450" algn="l" defTabSz="914400" rtl="0" eaLnBrk="1" latinLnBrk="0" hangingPunct="1">
      <a:spcBef>
        <a:spcPts val="600"/>
      </a:spcBef>
      <a:buFont typeface="Archivo" panose="020B0500000000000000" pitchFamily="34" charset="0"/>
      <a:buChar char="–"/>
      <a:defRPr sz="1000" kern="1200">
        <a:solidFill>
          <a:schemeClr val="tx2"/>
        </a:solidFill>
        <a:latin typeface="Arial" panose="020B0604020202020204" pitchFamily="34" charset="0"/>
        <a:ea typeface="+mn-ea"/>
        <a:cs typeface="Arial" panose="020B0604020202020204" pitchFamily="34" charset="0"/>
      </a:defRPr>
    </a:lvl3pPr>
    <a:lvl4pPr marL="895350" indent="-177800" algn="l" defTabSz="914400" rtl="0" eaLnBrk="1" latinLnBrk="0" hangingPunct="1">
      <a:spcBef>
        <a:spcPts val="600"/>
      </a:spcBef>
      <a:buFont typeface="Archivo" panose="020B0500000000000000" pitchFamily="34" charset="0"/>
      <a:buChar char="–"/>
      <a:defRPr sz="1000" kern="1200">
        <a:solidFill>
          <a:schemeClr val="tx2"/>
        </a:solidFill>
        <a:latin typeface="Arial" panose="020B0604020202020204" pitchFamily="34" charset="0"/>
        <a:ea typeface="+mn-ea"/>
        <a:cs typeface="Arial" panose="020B0604020202020204" pitchFamily="34" charset="0"/>
      </a:defRPr>
    </a:lvl4pPr>
    <a:lvl5pPr marL="1166813" indent="-171450" algn="l" defTabSz="914400" rtl="0" eaLnBrk="1" latinLnBrk="0" hangingPunct="1">
      <a:spcBef>
        <a:spcPts val="600"/>
      </a:spcBef>
      <a:buFont typeface="Archivo" panose="020B0500000000000000"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ALV-SCMSustainabilit@autoliv.co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dirty="0"/>
              <a:t>Chinese ALL</a:t>
            </a:r>
          </a:p>
          <a:p>
            <a:endParaRPr lang="sv-SE" dirty="0"/>
          </a:p>
          <a:p>
            <a:r>
              <a:rPr lang="zh-CN" altLang="en-US" dirty="0"/>
              <a:t>欢迎参加有关奥托立夫供应商行为准则的培训。 在本培训中，对奥托立夫供应商行为准则、供应商行为准则和“准则”的引用均意指同一事物。</a:t>
            </a:r>
            <a:endParaRPr lang="sv-SE" dirty="0"/>
          </a:p>
        </p:txBody>
      </p:sp>
    </p:spTree>
    <p:extLst>
      <p:ext uri="{BB962C8B-B14F-4D97-AF65-F5344CB8AC3E}">
        <p14:creationId xmlns:p14="http://schemas.microsoft.com/office/powerpoint/2010/main" val="3104485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81818"/>
                </a:solidFill>
                <a:effectLst/>
                <a:latin typeface="Trade Gothic W01 Roman"/>
              </a:rPr>
              <a:t>Chinese</a:t>
            </a:r>
          </a:p>
          <a:p>
            <a:endParaRPr lang="en-US" b="0" i="0" dirty="0">
              <a:solidFill>
                <a:srgbClr val="181818"/>
              </a:solidFill>
              <a:effectLst/>
              <a:latin typeface="Trade Gothic W01 Roman"/>
            </a:endParaRPr>
          </a:p>
          <a:p>
            <a:r>
              <a:rPr lang="zh-CN" altLang="en-US" b="0" i="0" dirty="0">
                <a:solidFill>
                  <a:srgbClr val="181818"/>
                </a:solidFill>
                <a:effectLst/>
                <a:latin typeface="Trade Gothic W01 Roman"/>
              </a:rPr>
              <a:t>在当今不断发展的世界中，争论是否将透明度和完整性纳入您的业务战略已不再是一种选择。 对于公司来说，解决在任何情况下知道什么是正确的事情和做正确的事情之间的差距变得更加重要。 如果这很难判断并且需要一些指导，请提出问题。 在奥托立夫，我们拥护全球公认的原则和价值观，我们将其纳入我们自己的奥托立夫行为准则和奥托立夫供应商行为准则。对我们来说，重要的是我们知道我们在与谁做生意。 我们希望确保我们的伙伴关系和协作建立在共同商定的开展业务的标准之上。 我们不仅为我们自己的员工，也为我们可能从事业务的任何其他人制定了雄心勃勃的标准。</a:t>
            </a:r>
            <a:endParaRPr lang="en-US" b="0" i="0" dirty="0">
              <a:solidFill>
                <a:srgbClr val="333333"/>
              </a:solidFill>
              <a:effectLst/>
              <a:latin typeface="Georgia" panose="02040502050405020303" pitchFamily="18" charset="0"/>
            </a:endParaRP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1989C">
                    <a:lumMod val="50000"/>
                  </a:srgbClr>
                </a:solidFill>
                <a:effectLst/>
                <a:uLnTx/>
                <a:uFillTx/>
                <a:latin typeface="Arial" panose="020B0604020202020204" pitchFamily="34" charset="0"/>
                <a:ea typeface="+mn-ea"/>
                <a:cs typeface="Arial" panose="020B0604020202020204" pitchFamily="34" charset="0"/>
              </a:rPr>
              <a:t>August 17, 2016</a:t>
            </a:r>
            <a:endParaRPr kumimoji="0" lang="en-US" sz="800" b="0" i="0" u="none" strike="noStrike" kern="1200" cap="none" spc="0" normalizeH="0" baseline="0" noProof="0" dirty="0">
              <a:ln>
                <a:noFill/>
              </a:ln>
              <a:solidFill>
                <a:srgbClr val="91989C">
                  <a:lumMod val="50000"/>
                </a:srgbClr>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397B65-D359-4406-9331-554D6FBDAB0B}" type="slidenum">
              <a:rPr kumimoji="0" lang="en-US" sz="800" b="0" i="0" u="none" strike="noStrike" kern="1200" cap="none" spc="0" normalizeH="0" baseline="0" noProof="0" smtClean="0">
                <a:ln>
                  <a:noFill/>
                </a:ln>
                <a:solidFill>
                  <a:srgbClr val="91989C">
                    <a:lumMod val="50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dirty="0">
              <a:ln>
                <a:noFill/>
              </a:ln>
              <a:solidFill>
                <a:srgbClr val="91989C">
                  <a:lumMod val="5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80431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95000"/>
              </a:lnSpc>
              <a:spcBef>
                <a:spcPts val="0"/>
              </a:spcBef>
              <a:spcAft>
                <a:spcPts val="0"/>
              </a:spcAft>
            </a:pPr>
            <a:r>
              <a:rPr lang="en-US" sz="1000" dirty="0">
                <a:solidFill>
                  <a:srgbClr val="232627"/>
                </a:solidFill>
                <a:effectLst/>
                <a:latin typeface="Archivo" pitchFamily="2" charset="0"/>
                <a:ea typeface="Archivo" pitchFamily="2" charset="0"/>
                <a:cs typeface="Archivo" pitchFamily="2" charset="0"/>
              </a:rPr>
              <a:t>Chinese</a:t>
            </a:r>
          </a:p>
          <a:p>
            <a:pPr marL="0" marR="0">
              <a:lnSpc>
                <a:spcPct val="95000"/>
              </a:lnSpc>
              <a:spcBef>
                <a:spcPts val="0"/>
              </a:spcBef>
              <a:spcAft>
                <a:spcPts val="0"/>
              </a:spcAft>
            </a:pPr>
            <a:endParaRPr lang="en-US" sz="1000" dirty="0">
              <a:solidFill>
                <a:srgbClr val="232627"/>
              </a:solidFill>
              <a:effectLst/>
              <a:latin typeface="Archivo" pitchFamily="2" charset="0"/>
              <a:ea typeface="Archivo" pitchFamily="2" charset="0"/>
              <a:cs typeface="Archivo" pitchFamily="2" charset="0"/>
            </a:endParaRPr>
          </a:p>
          <a:p>
            <a:pPr marL="0" marR="0">
              <a:lnSpc>
                <a:spcPct val="95000"/>
              </a:lnSpc>
              <a:spcBef>
                <a:spcPts val="0"/>
              </a:spcBef>
              <a:spcAft>
                <a:spcPts val="0"/>
              </a:spcAft>
            </a:pPr>
            <a:r>
              <a:rPr lang="en-US" sz="1000" dirty="0">
                <a:solidFill>
                  <a:srgbClr val="232627"/>
                </a:solidFill>
                <a:effectLst/>
                <a:latin typeface="Archivo" pitchFamily="2" charset="0"/>
                <a:ea typeface="Archivo" pitchFamily="2" charset="0"/>
                <a:cs typeface="Archivo" pitchFamily="2" charset="0"/>
              </a:rPr>
              <a:t>Autoliv’s vision of Saving More Lives, drives all our work. Sustainability is firmly rooted in our business strategy and as a market leader in our field, our efforts are aligned with the broader society’s agenda. To lead the way and being an active contributor to sustainable mobility and society is a business priority for us. It strengthens our market-leadership and competitive edge.</a:t>
            </a:r>
            <a:r>
              <a:rPr lang="en-US" sz="1000" dirty="0">
                <a:effectLst/>
                <a:latin typeface="Archivo" pitchFamily="2" charset="0"/>
                <a:ea typeface="Archivo" pitchFamily="2" charset="0"/>
                <a:cs typeface="Archivo" pitchFamily="2" charset="0"/>
              </a:rPr>
              <a:t> </a:t>
            </a:r>
            <a:endParaRPr lang="en-US" sz="1000" dirty="0">
              <a:effectLst/>
              <a:latin typeface="Archivo" pitchFamily="2" charset="0"/>
              <a:ea typeface="Archivo" pitchFamily="2" charset="0"/>
              <a:cs typeface="Times New Roman" panose="02020603050405020304" pitchFamily="18" charset="0"/>
            </a:endParaRPr>
          </a:p>
          <a:p>
            <a:pPr marL="0" marR="0">
              <a:lnSpc>
                <a:spcPct val="95000"/>
              </a:lnSpc>
              <a:spcBef>
                <a:spcPts val="0"/>
              </a:spcBef>
              <a:spcAft>
                <a:spcPts val="0"/>
              </a:spcAft>
            </a:pPr>
            <a:r>
              <a:rPr lang="en-US" sz="1000" dirty="0">
                <a:effectLst/>
                <a:latin typeface="Archivo" pitchFamily="2" charset="0"/>
                <a:ea typeface="Archivo" pitchFamily="2" charset="0"/>
                <a:cs typeface="Archivo" pitchFamily="2" charset="0"/>
              </a:rPr>
              <a:t> </a:t>
            </a:r>
            <a:endParaRPr lang="en-US" sz="10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Through our Supplier Code of Conduct, we want to ensure that we are engaging with global stakeholders that understand that sustainable business and great business must incorporate environmental, social, &amp; ethical standards; where profits are not obtained at the expense of or detriment to people or the planet.</a:t>
            </a:r>
            <a:endParaRPr lang="en-US" sz="10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 </a:t>
            </a:r>
            <a:endParaRPr lang="en-US" sz="10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The standards set out in our code are integrated into our Climate &amp; Sustainability ambitions and aligned with:</a:t>
            </a:r>
            <a:endParaRPr lang="en-US" sz="1000" dirty="0">
              <a:effectLst/>
              <a:latin typeface="Archivo" pitchFamily="2" charset="0"/>
              <a:ea typeface="Archivo" pitchFamily="2"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tabLst>
                <a:tab pos="1371600" algn="l"/>
              </a:tabLst>
            </a:pPr>
            <a:r>
              <a:rPr lang="en-US" sz="1000" dirty="0">
                <a:effectLst/>
                <a:latin typeface="Archivo" pitchFamily="2" charset="0"/>
                <a:ea typeface="Archivo" pitchFamily="2" charset="0"/>
                <a:cs typeface="Archivo" pitchFamily="2" charset="0"/>
              </a:rPr>
              <a:t>The United Nations Global Compact </a:t>
            </a:r>
            <a:endParaRPr lang="en-US" sz="1000" dirty="0">
              <a:effectLst/>
              <a:latin typeface="Archivo" pitchFamily="2" charset="0"/>
              <a:ea typeface="Archivo" pitchFamily="2"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tabLst>
                <a:tab pos="1371600" algn="l"/>
              </a:tabLst>
            </a:pPr>
            <a:r>
              <a:rPr lang="en-US" sz="1000" dirty="0">
                <a:effectLst/>
                <a:latin typeface="Archivo" pitchFamily="2" charset="0"/>
                <a:ea typeface="Archivo" pitchFamily="2" charset="0"/>
                <a:cs typeface="Archivo" pitchFamily="2" charset="0"/>
              </a:rPr>
              <a:t>The United Nations Universal Declaration of Human Rights </a:t>
            </a:r>
            <a:endParaRPr lang="en-US" sz="1000" dirty="0">
              <a:effectLst/>
              <a:latin typeface="Archivo" pitchFamily="2" charset="0"/>
              <a:ea typeface="Archivo" pitchFamily="2"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tabLst>
                <a:tab pos="1371600" algn="l"/>
              </a:tabLst>
            </a:pPr>
            <a:r>
              <a:rPr lang="en-US" sz="1000" dirty="0">
                <a:effectLst/>
                <a:latin typeface="Archivo" pitchFamily="2" charset="0"/>
                <a:ea typeface="Archivo" pitchFamily="2" charset="0"/>
                <a:cs typeface="Archivo" pitchFamily="2" charset="0"/>
              </a:rPr>
              <a:t>International </a:t>
            </a:r>
            <a:r>
              <a:rPr lang="en-US" sz="1000" dirty="0" err="1">
                <a:effectLst/>
                <a:latin typeface="Archivo" pitchFamily="2" charset="0"/>
                <a:ea typeface="Archivo" pitchFamily="2" charset="0"/>
                <a:cs typeface="Archivo" pitchFamily="2" charset="0"/>
              </a:rPr>
              <a:t>Labour</a:t>
            </a:r>
            <a:r>
              <a:rPr lang="en-US" sz="1000" dirty="0">
                <a:effectLst/>
                <a:latin typeface="Archivo" pitchFamily="2" charset="0"/>
                <a:ea typeface="Archivo" pitchFamily="2" charset="0"/>
                <a:cs typeface="Archivo" pitchFamily="2" charset="0"/>
              </a:rPr>
              <a:t> </a:t>
            </a:r>
            <a:r>
              <a:rPr lang="en-US" sz="1000" dirty="0" err="1">
                <a:effectLst/>
                <a:latin typeface="Archivo" pitchFamily="2" charset="0"/>
                <a:ea typeface="Archivo" pitchFamily="2" charset="0"/>
                <a:cs typeface="Archivo" pitchFamily="2" charset="0"/>
              </a:rPr>
              <a:t>Organisation’s</a:t>
            </a:r>
            <a:r>
              <a:rPr lang="en-US" sz="1000" dirty="0">
                <a:effectLst/>
                <a:latin typeface="Archivo" pitchFamily="2" charset="0"/>
                <a:ea typeface="Archivo" pitchFamily="2" charset="0"/>
                <a:cs typeface="Archivo" pitchFamily="2" charset="0"/>
              </a:rPr>
              <a:t> Declaration on Fundamental Principles &amp; Rights at Work</a:t>
            </a:r>
            <a:endParaRPr lang="en-US" sz="1000" dirty="0">
              <a:effectLst/>
              <a:latin typeface="Archivo" pitchFamily="2" charset="0"/>
              <a:ea typeface="Archivo" pitchFamily="2"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tabLst>
                <a:tab pos="1371600" algn="l"/>
              </a:tabLst>
            </a:pPr>
            <a:r>
              <a:rPr lang="en-US" sz="1000" dirty="0">
                <a:effectLst/>
                <a:latin typeface="Archivo" pitchFamily="2" charset="0"/>
                <a:ea typeface="Archivo" pitchFamily="2" charset="0"/>
                <a:cs typeface="Archivo" pitchFamily="2" charset="0"/>
              </a:rPr>
              <a:t>OECD Guidelines for Multinational Enterprises</a:t>
            </a:r>
            <a:endParaRPr lang="en-US" sz="1000" dirty="0">
              <a:effectLst/>
              <a:latin typeface="Archivo" pitchFamily="2" charset="0"/>
              <a:ea typeface="Archivo" pitchFamily="2"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tabLst>
                <a:tab pos="1371600" algn="l"/>
              </a:tabLst>
            </a:pPr>
            <a:r>
              <a:rPr lang="en-US" sz="1000" dirty="0">
                <a:effectLst/>
                <a:latin typeface="Archivo" pitchFamily="2" charset="0"/>
                <a:ea typeface="Archivo" pitchFamily="2" charset="0"/>
                <a:cs typeface="Archivo" pitchFamily="2" charset="0"/>
              </a:rPr>
              <a:t>The Global Automotive Sustainability Guiding Principles</a:t>
            </a:r>
            <a:endParaRPr lang="en-US" sz="1000" dirty="0">
              <a:effectLst/>
              <a:latin typeface="Archivo" pitchFamily="2" charset="0"/>
              <a:ea typeface="Archivo" pitchFamily="2" charset="0"/>
              <a:cs typeface="Times New Roman" panose="02020603050405020304" pitchFamily="18" charset="0"/>
            </a:endParaRPr>
          </a:p>
          <a:p>
            <a:pPr marL="137160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 </a:t>
            </a:r>
            <a:endParaRPr lang="en-US" sz="10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In order to conduct business with Autoliv, our suppliers must commit to the Autoliv Supplier Code of Conduct.  To ensure that we do not have any ‘bad actors’ in the Autoliv value chain, Suppliers must also commit to mandating these same set of principles to each entity they transact business with.</a:t>
            </a:r>
            <a:endParaRPr lang="en-US" sz="10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 </a:t>
            </a:r>
            <a:endParaRPr lang="en-US" sz="10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It is inherently important that we can ensure the highest standards of sustainability and ethical behavior within our value chain.</a:t>
            </a:r>
            <a:endParaRPr lang="en-US" sz="1000" dirty="0">
              <a:effectLst/>
              <a:latin typeface="Archivo" pitchFamily="2" charset="0"/>
              <a:ea typeface="Archivo" pitchFamily="2" charset="0"/>
              <a:cs typeface="Times New Roman" panose="02020603050405020304" pitchFamily="18" charset="0"/>
            </a:endParaRP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1989C">
                    <a:lumMod val="50000"/>
                  </a:srgbClr>
                </a:solidFill>
                <a:effectLst/>
                <a:uLnTx/>
                <a:uFillTx/>
                <a:latin typeface="Arial" panose="020B0604020202020204" pitchFamily="34" charset="0"/>
                <a:ea typeface="+mn-ea"/>
                <a:cs typeface="Arial" panose="020B0604020202020204" pitchFamily="34" charset="0"/>
              </a:rPr>
              <a:t>August 17, 2016</a:t>
            </a:r>
            <a:endParaRPr kumimoji="0" lang="en-US" sz="800" b="0" i="0" u="none" strike="noStrike" kern="1200" cap="none" spc="0" normalizeH="0" baseline="0" noProof="0" dirty="0">
              <a:ln>
                <a:noFill/>
              </a:ln>
              <a:solidFill>
                <a:srgbClr val="91989C">
                  <a:lumMod val="50000"/>
                </a:srgbClr>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397B65-D359-4406-9331-554D6FBDAB0B}" type="slidenum">
              <a:rPr kumimoji="0" lang="en-US" sz="800" b="0" i="0" u="none" strike="noStrike" kern="1200" cap="none" spc="0" normalizeH="0" baseline="0" noProof="0" smtClean="0">
                <a:ln>
                  <a:noFill/>
                </a:ln>
                <a:solidFill>
                  <a:srgbClr val="91989C">
                    <a:lumMod val="50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dirty="0">
              <a:ln>
                <a:noFill/>
              </a:ln>
              <a:solidFill>
                <a:srgbClr val="91989C">
                  <a:lumMod val="5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4532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Archivo" pitchFamily="2" charset="0"/>
                <a:ea typeface="Archivo" pitchFamily="2" charset="0"/>
                <a:cs typeface="Archivo" pitchFamily="2" charset="0"/>
              </a:rPr>
              <a:t>Chinese</a:t>
            </a:r>
          </a:p>
          <a:p>
            <a:pPr marL="0" marR="0">
              <a:lnSpc>
                <a:spcPct val="107000"/>
              </a:lnSpc>
              <a:spcBef>
                <a:spcPts val="0"/>
              </a:spcBef>
              <a:spcAft>
                <a:spcPts val="0"/>
              </a:spcAft>
            </a:pPr>
            <a:endParaRPr lang="en-US" sz="1800" dirty="0">
              <a:effectLst/>
              <a:latin typeface="Archivo" pitchFamily="2" charset="0"/>
              <a:ea typeface="Archivo" pitchFamily="2" charset="0"/>
              <a:cs typeface="Archivo" pitchFamily="2" charset="0"/>
            </a:endParaRPr>
          </a:p>
          <a:p>
            <a:pPr marL="0" marR="0">
              <a:lnSpc>
                <a:spcPct val="107000"/>
              </a:lnSpc>
              <a:spcBef>
                <a:spcPts val="0"/>
              </a:spcBef>
              <a:spcAft>
                <a:spcPts val="0"/>
              </a:spcAft>
            </a:pPr>
            <a:r>
              <a:rPr lang="en-US" sz="1800" dirty="0">
                <a:effectLst/>
                <a:latin typeface="Archivo" pitchFamily="2" charset="0"/>
                <a:ea typeface="Archivo" pitchFamily="2" charset="0"/>
                <a:cs typeface="Archivo" pitchFamily="2" charset="0"/>
              </a:rPr>
              <a:t>We have identified several goals that we would like to achieve with The Code &amp; this training:</a:t>
            </a:r>
            <a:endParaRPr lang="en-US" sz="18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800" dirty="0">
                <a:effectLst/>
                <a:latin typeface="Archivo" pitchFamily="2" charset="0"/>
                <a:ea typeface="Archivo" pitchFamily="2" charset="0"/>
                <a:cs typeface="Archivo" pitchFamily="2" charset="0"/>
              </a:rPr>
              <a:t> </a:t>
            </a:r>
            <a:endParaRPr lang="en-US" sz="18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800" u="sng" dirty="0">
                <a:effectLst/>
                <a:latin typeface="Archivo" pitchFamily="2" charset="0"/>
                <a:ea typeface="Archivo" pitchFamily="2" charset="0"/>
                <a:cs typeface="Archivo" pitchFamily="2" charset="0"/>
              </a:rPr>
              <a:t>We want to</a:t>
            </a:r>
            <a:r>
              <a:rPr lang="en-US" sz="1800" dirty="0">
                <a:effectLst/>
                <a:latin typeface="Archivo" pitchFamily="2" charset="0"/>
                <a:ea typeface="Archivo" pitchFamily="2" charset="0"/>
                <a:cs typeface="Archivo" pitchFamily="2" charset="0"/>
              </a:rPr>
              <a:t>:</a:t>
            </a:r>
            <a:endParaRPr lang="en-US" sz="1800" dirty="0">
              <a:effectLst/>
              <a:latin typeface="Archivo" pitchFamily="2" charset="0"/>
              <a:ea typeface="Archivo" pitchFamily="2"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457200" algn="l"/>
              </a:tabLst>
            </a:pPr>
            <a:r>
              <a:rPr lang="en-US" sz="1800" u="sng" dirty="0">
                <a:effectLst/>
                <a:latin typeface="Archivo" pitchFamily="2" charset="0"/>
                <a:ea typeface="Archivo" pitchFamily="2" charset="0"/>
                <a:cs typeface="Archivo" pitchFamily="2" charset="0"/>
              </a:rPr>
              <a:t>Define</a:t>
            </a:r>
            <a:r>
              <a:rPr lang="en-US" sz="1800" dirty="0">
                <a:effectLst/>
                <a:latin typeface="Archivo" pitchFamily="2" charset="0"/>
                <a:ea typeface="Archivo" pitchFamily="2" charset="0"/>
                <a:cs typeface="Archivo" pitchFamily="2" charset="0"/>
              </a:rPr>
              <a:t> what ethical &amp; dignified conduct means to us here at Autoliv</a:t>
            </a:r>
            <a:endParaRPr lang="en-US" sz="1800" dirty="0">
              <a:effectLst/>
              <a:latin typeface="Archivo" pitchFamily="2" charset="0"/>
              <a:ea typeface="Archivo" pitchFamily="2"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457200" algn="l"/>
              </a:tabLst>
            </a:pPr>
            <a:r>
              <a:rPr lang="en-US" sz="1800" u="sng" dirty="0">
                <a:effectLst/>
                <a:latin typeface="Archivo" pitchFamily="2" charset="0"/>
                <a:ea typeface="Archivo" pitchFamily="2" charset="0"/>
                <a:cs typeface="Archivo" pitchFamily="2" charset="0"/>
              </a:rPr>
              <a:t>Ensure</a:t>
            </a:r>
            <a:r>
              <a:rPr lang="en-US" sz="1800" dirty="0">
                <a:effectLst/>
                <a:latin typeface="Archivo" pitchFamily="2" charset="0"/>
                <a:ea typeface="Archivo" pitchFamily="2" charset="0"/>
                <a:cs typeface="Archivo" pitchFamily="2" charset="0"/>
              </a:rPr>
              <a:t> that we only execute business with other entities that have the same regard for sustainable business practices as we do </a:t>
            </a:r>
            <a:endParaRPr lang="en-US" sz="1800" dirty="0">
              <a:effectLst/>
              <a:latin typeface="Archivo" pitchFamily="2" charset="0"/>
              <a:ea typeface="Archivo" pitchFamily="2"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457200" algn="l"/>
              </a:tabLst>
            </a:pPr>
            <a:r>
              <a:rPr lang="en-US" sz="1800" u="sng" dirty="0">
                <a:effectLst/>
                <a:latin typeface="Archivo" pitchFamily="2" charset="0"/>
                <a:ea typeface="Archivo" pitchFamily="2" charset="0"/>
                <a:cs typeface="Archivo" pitchFamily="2" charset="0"/>
              </a:rPr>
              <a:t>Guarantee</a:t>
            </a:r>
            <a:r>
              <a:rPr lang="en-US" sz="1800" dirty="0">
                <a:effectLst/>
                <a:latin typeface="Archivo" pitchFamily="2" charset="0"/>
                <a:ea typeface="Archivo" pitchFamily="2" charset="0"/>
                <a:cs typeface="Archivo" pitchFamily="2" charset="0"/>
              </a:rPr>
              <a:t> that through our work we do not exploit resources, engage in unethical business practices or be a party to human rights violations</a:t>
            </a:r>
            <a:endParaRPr lang="en-US" sz="1800" dirty="0">
              <a:effectLst/>
              <a:latin typeface="Archivo" pitchFamily="2" charset="0"/>
              <a:ea typeface="Archivo" pitchFamily="2"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457200" algn="l"/>
              </a:tabLst>
            </a:pPr>
            <a:r>
              <a:rPr lang="en-US" sz="1800" u="sng" dirty="0">
                <a:effectLst/>
                <a:latin typeface="Archivo" pitchFamily="2" charset="0"/>
                <a:ea typeface="Archivo" pitchFamily="2" charset="0"/>
                <a:cs typeface="Archivo" pitchFamily="2" charset="0"/>
              </a:rPr>
              <a:t>Secure</a:t>
            </a:r>
            <a:r>
              <a:rPr lang="en-US" sz="1800" dirty="0">
                <a:effectLst/>
                <a:latin typeface="Archivo" pitchFamily="2" charset="0"/>
                <a:ea typeface="Archivo" pitchFamily="2" charset="0"/>
                <a:cs typeface="Archivo" pitchFamily="2" charset="0"/>
              </a:rPr>
              <a:t> that people can work in a safe environment where they are respected and safe</a:t>
            </a:r>
            <a:endParaRPr lang="en-US" sz="1800" dirty="0">
              <a:effectLst/>
              <a:latin typeface="Archivo" pitchFamily="2" charset="0"/>
              <a:ea typeface="Archivo" pitchFamily="2" charset="0"/>
              <a:cs typeface="Times New Roman" panose="02020603050405020304" pitchFamily="18" charset="0"/>
            </a:endParaRPr>
          </a:p>
          <a:p>
            <a:pPr marL="228600" indent="-228600">
              <a:buFont typeface="+mj-lt"/>
              <a:buAutoNum type="arabicPeriod"/>
            </a:pPr>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1989C">
                    <a:lumMod val="50000"/>
                  </a:srgbClr>
                </a:solidFill>
                <a:effectLst/>
                <a:uLnTx/>
                <a:uFillTx/>
                <a:latin typeface="Arial" panose="020B0604020202020204" pitchFamily="34" charset="0"/>
                <a:ea typeface="+mn-ea"/>
                <a:cs typeface="Arial" panose="020B0604020202020204" pitchFamily="34" charset="0"/>
              </a:rPr>
              <a:t>August 17, 2016</a:t>
            </a:r>
            <a:endParaRPr kumimoji="0" lang="en-US" sz="800" b="0" i="0" u="none" strike="noStrike" kern="1200" cap="none" spc="0" normalizeH="0" baseline="0" noProof="0" dirty="0">
              <a:ln>
                <a:noFill/>
              </a:ln>
              <a:solidFill>
                <a:srgbClr val="91989C">
                  <a:lumMod val="50000"/>
                </a:srgbClr>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397B65-D359-4406-9331-554D6FBDAB0B}" type="slidenum">
              <a:rPr kumimoji="0" lang="en-US" sz="800" b="0" i="0" u="none" strike="noStrike" kern="1200" cap="none" spc="0" normalizeH="0" baseline="0" noProof="0" smtClean="0">
                <a:ln>
                  <a:noFill/>
                </a:ln>
                <a:solidFill>
                  <a:srgbClr val="91989C">
                    <a:lumMod val="50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dirty="0">
              <a:ln>
                <a:noFill/>
              </a:ln>
              <a:solidFill>
                <a:srgbClr val="91989C">
                  <a:lumMod val="5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81949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English Internal</a:t>
            </a:r>
          </a:p>
          <a:p>
            <a:endParaRPr lang="en-US" dirty="0"/>
          </a:p>
          <a:p>
            <a:pPr marL="0" marR="0">
              <a:lnSpc>
                <a:spcPct val="107000"/>
              </a:lnSpc>
              <a:spcBef>
                <a:spcPts val="0"/>
              </a:spcBef>
              <a:spcAft>
                <a:spcPts val="0"/>
              </a:spcAft>
            </a:pPr>
            <a:r>
              <a:rPr lang="en-US" sz="1800" dirty="0">
                <a:effectLst/>
                <a:latin typeface="Archivo" pitchFamily="2" charset="0"/>
                <a:ea typeface="Archivo" pitchFamily="2" charset="0"/>
                <a:cs typeface="Archivo" pitchFamily="2" charset="0"/>
              </a:rPr>
              <a:t>We have revised our entire Supplier Code of Conduct and have added some new sections.  It is important that you understand that everything within ‘The Supplier Code’ is relevant and necessary.  </a:t>
            </a:r>
            <a:endParaRPr lang="en-US" sz="18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800" dirty="0">
                <a:effectLst/>
                <a:latin typeface="Archivo" pitchFamily="2" charset="0"/>
                <a:ea typeface="Archivo" pitchFamily="2" charset="0"/>
                <a:cs typeface="Archivo" pitchFamily="2" charset="0"/>
              </a:rPr>
              <a:t> </a:t>
            </a:r>
            <a:endParaRPr lang="en-US" sz="18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800" dirty="0">
                <a:effectLst/>
                <a:latin typeface="Archivo" pitchFamily="2" charset="0"/>
                <a:ea typeface="Archivo" pitchFamily="2" charset="0"/>
                <a:cs typeface="Archivo" pitchFamily="2" charset="0"/>
              </a:rPr>
              <a:t>We recommend that each of our buyers review ‘The Supplier Code’ internally with your management teams and ask questions regarding sections you may not fully understand.  Please submit questions to:  </a:t>
            </a:r>
            <a:r>
              <a:rPr lang="en-US" sz="1800" u="sng" dirty="0">
                <a:solidFill>
                  <a:srgbClr val="009FE3"/>
                </a:solidFill>
                <a:effectLst/>
                <a:latin typeface="Archivo" pitchFamily="2" charset="0"/>
                <a:ea typeface="Archivo" pitchFamily="2" charset="0"/>
                <a:cs typeface="Archivo" pitchFamily="2" charset="0"/>
                <a:hlinkClick r:id="rId3"/>
              </a:rPr>
              <a:t>ALV-SCMSustainabilit@autoliv.com</a:t>
            </a:r>
            <a:endParaRPr lang="en-US" sz="1800" dirty="0">
              <a:effectLst/>
              <a:latin typeface="Archivo" pitchFamily="2" charset="0"/>
              <a:ea typeface="Archivo" pitchFamily="2"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1989C">
                    <a:lumMod val="50000"/>
                  </a:srgbClr>
                </a:solidFill>
                <a:effectLst/>
                <a:uLnTx/>
                <a:uFillTx/>
                <a:latin typeface="Arial" panose="020B0604020202020204" pitchFamily="34" charset="0"/>
                <a:ea typeface="+mn-ea"/>
                <a:cs typeface="Arial" panose="020B0604020202020204" pitchFamily="34" charset="0"/>
              </a:rPr>
              <a:t>August 17, 2016</a:t>
            </a:r>
            <a:endParaRPr kumimoji="0" lang="en-US" sz="800" b="0" i="0" u="none" strike="noStrike" kern="1200" cap="none" spc="0" normalizeH="0" baseline="0" noProof="0" dirty="0">
              <a:ln>
                <a:noFill/>
              </a:ln>
              <a:solidFill>
                <a:srgbClr val="91989C">
                  <a:lumMod val="50000"/>
                </a:srgbClr>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397B65-D359-4406-9331-554D6FBDAB0B}" type="slidenum">
              <a:rPr kumimoji="0" lang="en-US" sz="800" b="0" i="0" u="none" strike="noStrike" kern="1200" cap="none" spc="0" normalizeH="0" baseline="0" noProof="0" smtClean="0">
                <a:ln>
                  <a:noFill/>
                </a:ln>
                <a:solidFill>
                  <a:srgbClr val="91989C">
                    <a:lumMod val="50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dirty="0">
              <a:ln>
                <a:noFill/>
              </a:ln>
              <a:solidFill>
                <a:srgbClr val="91989C">
                  <a:lumMod val="5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41139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English </a:t>
            </a:r>
          </a:p>
          <a:p>
            <a:endParaRPr lang="en-US" dirty="0"/>
          </a:p>
          <a:p>
            <a:pPr marL="0" marR="0">
              <a:lnSpc>
                <a:spcPct val="107000"/>
              </a:lnSpc>
              <a:spcBef>
                <a:spcPts val="0"/>
              </a:spcBef>
              <a:spcAft>
                <a:spcPts val="0"/>
              </a:spcAft>
            </a:pPr>
            <a:r>
              <a:rPr lang="en-US" sz="1800" b="1" dirty="0">
                <a:effectLst/>
                <a:latin typeface="Archivo" pitchFamily="2" charset="0"/>
                <a:ea typeface="Archivo" pitchFamily="2" charset="0"/>
                <a:cs typeface="Archivo" pitchFamily="2" charset="0"/>
              </a:rPr>
              <a:t>Climate &amp; Sustainability Targets</a:t>
            </a:r>
            <a:endParaRPr lang="en-US" sz="18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800" dirty="0">
                <a:effectLst/>
                <a:latin typeface="Archivo" pitchFamily="2" charset="0"/>
                <a:ea typeface="Archivo" pitchFamily="2" charset="0"/>
                <a:cs typeface="Archivo" pitchFamily="2" charset="0"/>
              </a:rPr>
              <a:t>You have been using the same sub-supplier for years, but when you asked them about a GHG Emissions reduction strategy or Climate targets, they indicate to you that they will not be developing any type of climate program as they don’t think climate change is real.  </a:t>
            </a:r>
            <a:endParaRPr lang="en-US" sz="18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800" dirty="0">
                <a:effectLst/>
                <a:latin typeface="Archivo" pitchFamily="2" charset="0"/>
                <a:ea typeface="Archivo" pitchFamily="2" charset="0"/>
                <a:cs typeface="Archivo" pitchFamily="2" charset="0"/>
              </a:rPr>
              <a:t>What would you do?</a:t>
            </a:r>
            <a:endParaRPr lang="en-US" sz="18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800" dirty="0">
                <a:effectLst/>
                <a:latin typeface="Archivo" pitchFamily="2" charset="0"/>
                <a:ea typeface="Archivo" pitchFamily="2" charset="0"/>
                <a:cs typeface="Archivo" pitchFamily="2" charset="0"/>
              </a:rPr>
              <a:t>As part of Autoliv’s Supplier Code of Conduct, it is mandatory for our suppliers to have or develop climate ambitions and targets aligned with Autoliv’s Climate Strategy. This is also a requirement that is increasingly enforced by our customers. In this case, the supplier must commit to implementing a Climate Strategy included GHG Emission reduction targets and passing it on to its employees and sub-suppliers.</a:t>
            </a:r>
            <a:endParaRPr lang="en-US" sz="18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800" b="1" dirty="0">
                <a:effectLst/>
                <a:latin typeface="Archivo" pitchFamily="2" charset="0"/>
                <a:ea typeface="Archivo" pitchFamily="2" charset="0"/>
                <a:cs typeface="Archivo" pitchFamily="2" charset="0"/>
              </a:rPr>
              <a:t>Cascade The Code to Entire Value Chain</a:t>
            </a:r>
            <a:endParaRPr lang="en-US" sz="18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800" dirty="0">
                <a:effectLst/>
                <a:latin typeface="Archivo" pitchFamily="2" charset="0"/>
                <a:ea typeface="Archivo" pitchFamily="2" charset="0"/>
                <a:cs typeface="Archivo" pitchFamily="2" charset="0"/>
              </a:rPr>
              <a:t>You are in the process of nominating a new supplier to supply Autoliv with raw materials. The supplier is known in the market for operating in high-risk countries. During the onboarding process, he states that he does not have a Code of Conduct and does not think it is important to implement one. </a:t>
            </a:r>
            <a:endParaRPr lang="en-US" sz="18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800" dirty="0">
                <a:effectLst/>
                <a:latin typeface="Archivo" pitchFamily="2" charset="0"/>
                <a:ea typeface="Archivo" pitchFamily="2" charset="0"/>
                <a:cs typeface="Archivo" pitchFamily="2" charset="0"/>
              </a:rPr>
              <a:t>What would you do?</a:t>
            </a:r>
            <a:endParaRPr lang="en-US" sz="18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800" dirty="0">
                <a:effectLst/>
                <a:latin typeface="Archivo" pitchFamily="2" charset="0"/>
                <a:ea typeface="Archivo" pitchFamily="2" charset="0"/>
                <a:cs typeface="Archivo" pitchFamily="2" charset="0"/>
              </a:rPr>
              <a:t>As part of Autoliv's sustainability audits, it is mandatory for our suppliers to have or develop their own Code of Conduct. In this way, Autoliv ensures that our suppliers follow the same principles as we do. This is also a requirement that is increasingly enforced by our customers. In this case, the supplier must commit to implementing a Code of Conduct and passing it on to its employees and sub-suppliers.</a:t>
            </a:r>
            <a:endParaRPr lang="en-US" sz="18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800" b="1" dirty="0">
                <a:effectLst/>
                <a:latin typeface="Archivo" pitchFamily="2" charset="0"/>
                <a:ea typeface="Archivo" pitchFamily="2" charset="0"/>
                <a:cs typeface="Archivo" pitchFamily="2" charset="0"/>
              </a:rPr>
              <a:t>Conflict Minerals Due Diligence</a:t>
            </a:r>
            <a:endParaRPr lang="en-US" sz="18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800" dirty="0">
                <a:effectLst/>
                <a:latin typeface="Archivo" pitchFamily="2" charset="0"/>
                <a:ea typeface="Archivo" pitchFamily="2" charset="0"/>
                <a:cs typeface="Archivo" pitchFamily="2" charset="0"/>
              </a:rPr>
              <a:t>You have just read an article on regarding a gold smelter that has been fined for human rights violations and forced labor.  You know that this smelter sources gold to you and ultimately ends up in Autoliv parts.  </a:t>
            </a:r>
            <a:endParaRPr lang="en-US" sz="18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800" dirty="0">
                <a:effectLst/>
                <a:latin typeface="Archivo" pitchFamily="2" charset="0"/>
                <a:ea typeface="Archivo" pitchFamily="2" charset="0"/>
                <a:cs typeface="Archivo" pitchFamily="2" charset="0"/>
              </a:rPr>
              <a:t>What would you do?</a:t>
            </a:r>
            <a:endParaRPr lang="en-US" sz="18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800" dirty="0">
                <a:effectLst/>
                <a:latin typeface="Archivo" pitchFamily="2" charset="0"/>
                <a:ea typeface="Archivo" pitchFamily="2" charset="0"/>
                <a:cs typeface="Archivo" pitchFamily="2" charset="0"/>
              </a:rPr>
              <a:t>Autoliv has taken a strong stance against human rights violations and forced labor.  We do not want our company linked to any business that does not fairly deal with their employees.  All business transactions with these smelters should be terminated immediately.</a:t>
            </a:r>
            <a:endParaRPr lang="en-US" sz="1800" dirty="0">
              <a:effectLst/>
              <a:latin typeface="Archivo" pitchFamily="2" charset="0"/>
              <a:ea typeface="Archivo" pitchFamily="2"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1989C">
                    <a:lumMod val="50000"/>
                  </a:srgbClr>
                </a:solidFill>
                <a:effectLst/>
                <a:uLnTx/>
                <a:uFillTx/>
                <a:latin typeface="Arial" panose="020B0604020202020204" pitchFamily="34" charset="0"/>
                <a:ea typeface="+mn-ea"/>
                <a:cs typeface="Arial" panose="020B0604020202020204" pitchFamily="34" charset="0"/>
              </a:rPr>
              <a:t>August 17, 2016</a:t>
            </a:r>
            <a:endParaRPr kumimoji="0" lang="en-US" sz="800" b="0" i="0" u="none" strike="noStrike" kern="1200" cap="none" spc="0" normalizeH="0" baseline="0" noProof="0" dirty="0">
              <a:ln>
                <a:noFill/>
              </a:ln>
              <a:solidFill>
                <a:srgbClr val="91989C">
                  <a:lumMod val="50000"/>
                </a:srgbClr>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397B65-D359-4406-9331-554D6FBDAB0B}" type="slidenum">
              <a:rPr kumimoji="0" lang="en-US" sz="800" b="0" i="0" u="none" strike="noStrike" kern="1200" cap="none" spc="0" normalizeH="0" baseline="0" noProof="0" smtClean="0">
                <a:ln>
                  <a:noFill/>
                </a:ln>
                <a:solidFill>
                  <a:srgbClr val="91989C">
                    <a:lumMod val="50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dirty="0">
              <a:ln>
                <a:noFill/>
              </a:ln>
              <a:solidFill>
                <a:srgbClr val="91989C">
                  <a:lumMod val="5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23387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English Internal</a:t>
            </a:r>
          </a:p>
          <a:p>
            <a:endParaRPr lang="en-US" dirty="0"/>
          </a:p>
          <a:p>
            <a:pPr marL="0" marR="0">
              <a:lnSpc>
                <a:spcPct val="107000"/>
              </a:lnSpc>
              <a:spcBef>
                <a:spcPts val="0"/>
              </a:spcBef>
              <a:spcAft>
                <a:spcPts val="0"/>
              </a:spcAft>
            </a:pPr>
            <a:r>
              <a:rPr lang="en-US" sz="1800" dirty="0">
                <a:effectLst/>
                <a:latin typeface="Archivo" pitchFamily="2" charset="0"/>
                <a:ea typeface="Archivo" pitchFamily="2" charset="0"/>
                <a:cs typeface="Archivo" pitchFamily="2" charset="0"/>
              </a:rPr>
              <a:t>The old Autoliv Supplier Code of Conduct </a:t>
            </a:r>
            <a:r>
              <a:rPr lang="en-US" sz="1800" u="sng" dirty="0">
                <a:effectLst/>
                <a:latin typeface="Archivo" pitchFamily="2" charset="0"/>
                <a:ea typeface="Archivo" pitchFamily="2" charset="0"/>
                <a:cs typeface="Archivo" pitchFamily="2" charset="0"/>
              </a:rPr>
              <a:t>will be</a:t>
            </a:r>
            <a:r>
              <a:rPr lang="en-US" sz="1800" dirty="0">
                <a:effectLst/>
                <a:latin typeface="Archivo" pitchFamily="2" charset="0"/>
                <a:ea typeface="Archivo" pitchFamily="2" charset="0"/>
                <a:cs typeface="Archivo" pitchFamily="2" charset="0"/>
              </a:rPr>
              <a:t> retired at the end for 2022. </a:t>
            </a:r>
            <a:endParaRPr lang="en-US" sz="18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800" dirty="0">
                <a:effectLst/>
                <a:latin typeface="Archivo" pitchFamily="2" charset="0"/>
                <a:ea typeface="Archivo" pitchFamily="2" charset="0"/>
                <a:cs typeface="Archivo" pitchFamily="2" charset="0"/>
              </a:rPr>
              <a:t>The new Code will be effective 1 January 2023 --&gt; This update will be communicated to supplier like other ASM-Adjustments by APP-Bulletins.</a:t>
            </a:r>
            <a:endParaRPr lang="en-US" sz="18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800" dirty="0">
                <a:effectLst/>
                <a:latin typeface="Archivo" pitchFamily="2" charset="0"/>
                <a:ea typeface="Archivo" pitchFamily="2" charset="0"/>
                <a:cs typeface="Archivo" pitchFamily="2" charset="0"/>
              </a:rPr>
              <a:t>At present, there is nothing for suppliers to sign stating their commitment to The New Code. They need to comply with ASM, which means they must follow &amp; apply ASM changed accordingly, otherwise they need to raise their comments or concerns to the Lead buyer.</a:t>
            </a:r>
            <a:endParaRPr lang="en-US" sz="18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800" dirty="0">
                <a:effectLst/>
                <a:latin typeface="Archivo" pitchFamily="2" charset="0"/>
                <a:ea typeface="Archivo" pitchFamily="2" charset="0"/>
                <a:cs typeface="Archivo" pitchFamily="2" charset="0"/>
              </a:rPr>
              <a:t>As we continue to develop our supplier requirements, we will provide future updates, action items, develop training &amp; tools as needed.</a:t>
            </a:r>
            <a:endParaRPr lang="en-US" sz="1800" dirty="0">
              <a:effectLst/>
              <a:latin typeface="Archivo" pitchFamily="2" charset="0"/>
              <a:ea typeface="Archivo" pitchFamily="2" charset="0"/>
              <a:cs typeface="Times New Roman" panose="02020603050405020304" pitchFamily="18" charset="0"/>
            </a:endParaRPr>
          </a:p>
          <a:p>
            <a:endParaRPr lang="en-US" dirty="0"/>
          </a:p>
          <a:p>
            <a:endParaRPr lang="en-US" dirty="0"/>
          </a:p>
          <a:p>
            <a:r>
              <a:rPr lang="en-US" dirty="0"/>
              <a:t>English External</a:t>
            </a:r>
          </a:p>
          <a:p>
            <a:endParaRPr lang="en-US" dirty="0"/>
          </a:p>
          <a:p>
            <a:pPr marL="0" marR="0">
              <a:lnSpc>
                <a:spcPct val="107000"/>
              </a:lnSpc>
              <a:spcBef>
                <a:spcPts val="0"/>
              </a:spcBef>
              <a:spcAft>
                <a:spcPts val="0"/>
              </a:spcAft>
            </a:pPr>
            <a:r>
              <a:rPr lang="en-US" sz="1800" dirty="0">
                <a:effectLst/>
                <a:latin typeface="Archivo" pitchFamily="2" charset="0"/>
                <a:ea typeface="Archivo" pitchFamily="2" charset="0"/>
                <a:cs typeface="Archivo" pitchFamily="2" charset="0"/>
              </a:rPr>
              <a:t>The old Autoliv Supplier Code of Conduct </a:t>
            </a:r>
            <a:r>
              <a:rPr lang="en-US" sz="1800" u="sng" dirty="0">
                <a:effectLst/>
                <a:latin typeface="Archivo" pitchFamily="2" charset="0"/>
                <a:ea typeface="Archivo" pitchFamily="2" charset="0"/>
                <a:cs typeface="Archivo" pitchFamily="2" charset="0"/>
              </a:rPr>
              <a:t>has been</a:t>
            </a:r>
            <a:r>
              <a:rPr lang="en-US" sz="1800" dirty="0">
                <a:effectLst/>
                <a:latin typeface="Archivo" pitchFamily="2" charset="0"/>
                <a:ea typeface="Archivo" pitchFamily="2" charset="0"/>
                <a:cs typeface="Archivo" pitchFamily="2" charset="0"/>
              </a:rPr>
              <a:t> retired at the end for 2022.</a:t>
            </a:r>
            <a:endParaRPr lang="en-US" sz="18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800" dirty="0">
                <a:effectLst/>
                <a:latin typeface="Archivo" pitchFamily="2" charset="0"/>
                <a:ea typeface="Archivo" pitchFamily="2" charset="0"/>
                <a:cs typeface="Archivo" pitchFamily="2" charset="0"/>
              </a:rPr>
              <a:t>At present there is nothing a supplier needs actively to do, to commit to This New Code, as every supplier must comply with all Autoliv Supplier Manual requirements at every time anyhow.</a:t>
            </a:r>
            <a:endParaRPr lang="en-US" sz="1800" dirty="0">
              <a:effectLst/>
              <a:latin typeface="Archivo" pitchFamily="2" charset="0"/>
              <a:ea typeface="Archivo" pitchFamily="2" charset="0"/>
              <a:cs typeface="Times New Roman" panose="02020603050405020304" pitchFamily="18" charset="0"/>
            </a:endParaRPr>
          </a:p>
          <a:p>
            <a:r>
              <a:rPr lang="en-US" sz="1800" dirty="0">
                <a:effectLst/>
                <a:latin typeface="Archivo" pitchFamily="2" charset="0"/>
                <a:ea typeface="Archivo" pitchFamily="2" charset="0"/>
              </a:rPr>
              <a:t>As Autoliv continue to develop our supplier requirements, we will provide future updates, action items, develop training &amp; tools as needed.</a:t>
            </a:r>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1989C">
                    <a:lumMod val="50000"/>
                  </a:srgbClr>
                </a:solidFill>
                <a:effectLst/>
                <a:uLnTx/>
                <a:uFillTx/>
                <a:latin typeface="Arial" panose="020B0604020202020204" pitchFamily="34" charset="0"/>
                <a:ea typeface="+mn-ea"/>
                <a:cs typeface="Arial" panose="020B0604020202020204" pitchFamily="34" charset="0"/>
              </a:rPr>
              <a:t>August 17, 2016</a:t>
            </a:r>
            <a:endParaRPr kumimoji="0" lang="en-US" sz="800" b="0" i="0" u="none" strike="noStrike" kern="1200" cap="none" spc="0" normalizeH="0" baseline="0" noProof="0" dirty="0">
              <a:ln>
                <a:noFill/>
              </a:ln>
              <a:solidFill>
                <a:srgbClr val="91989C">
                  <a:lumMod val="50000"/>
                </a:srgbClr>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397B65-D359-4406-9331-554D6FBDAB0B}" type="slidenum">
              <a:rPr kumimoji="0" lang="en-US" sz="800" b="0" i="0" u="none" strike="noStrike" kern="1200" cap="none" spc="0" normalizeH="0" baseline="0" noProof="0" smtClean="0">
                <a:ln>
                  <a:noFill/>
                </a:ln>
                <a:solidFill>
                  <a:srgbClr val="91989C">
                    <a:lumMod val="50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dirty="0">
              <a:ln>
                <a:noFill/>
              </a:ln>
              <a:solidFill>
                <a:srgbClr val="91989C">
                  <a:lumMod val="5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71894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Archivo" pitchFamily="2" charset="0"/>
                <a:ea typeface="Archivo" pitchFamily="2" charset="0"/>
                <a:cs typeface="Archivo" pitchFamily="2" charset="0"/>
              </a:rPr>
              <a:t>English External</a:t>
            </a:r>
          </a:p>
          <a:p>
            <a:pPr marL="0" marR="0">
              <a:lnSpc>
                <a:spcPct val="107000"/>
              </a:lnSpc>
              <a:spcBef>
                <a:spcPts val="0"/>
              </a:spcBef>
              <a:spcAft>
                <a:spcPts val="0"/>
              </a:spcAft>
            </a:pPr>
            <a:endParaRPr lang="en-US" sz="1800" dirty="0">
              <a:effectLst/>
              <a:latin typeface="Archivo" pitchFamily="2" charset="0"/>
              <a:ea typeface="Archivo" pitchFamily="2" charset="0"/>
              <a:cs typeface="Archivo" pitchFamily="2" charset="0"/>
            </a:endParaRPr>
          </a:p>
          <a:p>
            <a:pPr marL="0" marR="0">
              <a:lnSpc>
                <a:spcPct val="107000"/>
              </a:lnSpc>
              <a:spcBef>
                <a:spcPts val="0"/>
              </a:spcBef>
              <a:spcAft>
                <a:spcPts val="0"/>
              </a:spcAft>
            </a:pPr>
            <a:r>
              <a:rPr lang="en-US" sz="1800" dirty="0">
                <a:effectLst/>
                <a:latin typeface="Archivo" pitchFamily="2" charset="0"/>
                <a:ea typeface="Archivo" pitchFamily="2" charset="0"/>
                <a:cs typeface="Archivo" pitchFamily="2" charset="0"/>
              </a:rPr>
              <a:t>As of 1 January 2023, the revised Autoliv Code of Conduct with be available on www.Autoliv.biz using the partner portal. The Code will be available in 18 languages.  </a:t>
            </a:r>
            <a:endParaRPr lang="en-US" sz="18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800" dirty="0">
                <a:effectLst/>
                <a:latin typeface="Archivo" pitchFamily="2" charset="0"/>
                <a:ea typeface="Archivo" pitchFamily="2" charset="0"/>
                <a:cs typeface="Archivo" pitchFamily="2" charset="0"/>
              </a:rPr>
              <a:t> </a:t>
            </a:r>
            <a:endParaRPr lang="en-US" sz="18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800" dirty="0">
                <a:effectLst/>
                <a:latin typeface="Archivo" pitchFamily="2" charset="0"/>
                <a:ea typeface="Archivo" pitchFamily="2" charset="0"/>
                <a:cs typeface="Archivo" pitchFamily="2" charset="0"/>
              </a:rPr>
              <a:t>We highly suggest that you read through The Code with your management team to ensure alignment.  Acceptance of the Autoliv Supplier Code of Conduct will be a hard requirement to transact business with us and must be cascaded to your sub-suppliers to implement as well.</a:t>
            </a:r>
            <a:endParaRPr lang="en-US" sz="18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800" dirty="0">
                <a:effectLst/>
                <a:latin typeface="Archivo" pitchFamily="2" charset="0"/>
                <a:ea typeface="Archivo" pitchFamily="2" charset="0"/>
                <a:cs typeface="Archivo" pitchFamily="2" charset="0"/>
              </a:rPr>
              <a:t> </a:t>
            </a:r>
            <a:endParaRPr lang="en-US" sz="1800" dirty="0">
              <a:effectLst/>
              <a:latin typeface="Archivo" pitchFamily="2" charset="0"/>
              <a:ea typeface="Archivo" pitchFamily="2" charset="0"/>
              <a:cs typeface="Times New Roman" panose="02020603050405020304" pitchFamily="18" charset="0"/>
            </a:endParaRPr>
          </a:p>
          <a:p>
            <a:r>
              <a:rPr lang="en-US" sz="1800" dirty="0">
                <a:effectLst/>
                <a:latin typeface="Archivo" pitchFamily="2" charset="0"/>
                <a:ea typeface="Archivo" pitchFamily="2" charset="0"/>
              </a:rPr>
              <a:t>We will continue updating other content on the partner portal as it becomes available.  If you have questions, please reach out to your Autoliv contact/lead buyer</a:t>
            </a:r>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1989C">
                    <a:lumMod val="50000"/>
                  </a:srgbClr>
                </a:solidFill>
                <a:effectLst/>
                <a:uLnTx/>
                <a:uFillTx/>
                <a:latin typeface="Arial" panose="020B0604020202020204" pitchFamily="34" charset="0"/>
                <a:ea typeface="+mn-ea"/>
                <a:cs typeface="Arial" panose="020B0604020202020204" pitchFamily="34" charset="0"/>
              </a:rPr>
              <a:t>August 17, 2016</a:t>
            </a:r>
            <a:endParaRPr kumimoji="0" lang="en-US" sz="800" b="0" i="0" u="none" strike="noStrike" kern="1200" cap="none" spc="0" normalizeH="0" baseline="0" noProof="0" dirty="0">
              <a:ln>
                <a:noFill/>
              </a:ln>
              <a:solidFill>
                <a:srgbClr val="91989C">
                  <a:lumMod val="50000"/>
                </a:srgbClr>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397B65-D359-4406-9331-554D6FBDAB0B}" type="slidenum">
              <a:rPr kumimoji="0" lang="en-US" sz="800" b="0" i="0" u="none" strike="noStrike" kern="1200" cap="none" spc="0" normalizeH="0" baseline="0" noProof="0" smtClean="0">
                <a:ln>
                  <a:noFill/>
                </a:ln>
                <a:solidFill>
                  <a:srgbClr val="91989C">
                    <a:lumMod val="50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dirty="0">
              <a:ln>
                <a:noFill/>
              </a:ln>
              <a:solidFill>
                <a:srgbClr val="91989C">
                  <a:lumMod val="5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65894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English External</a:t>
            </a:r>
          </a:p>
          <a:p>
            <a:endParaRPr lang="en-US" dirty="0"/>
          </a:p>
          <a:p>
            <a:pPr marL="0" marR="0">
              <a:lnSpc>
                <a:spcPct val="107000"/>
              </a:lnSpc>
              <a:spcBef>
                <a:spcPts val="0"/>
              </a:spcBef>
              <a:spcAft>
                <a:spcPts val="0"/>
              </a:spcAft>
            </a:pPr>
            <a:r>
              <a:rPr lang="en-US" sz="1800" dirty="0">
                <a:effectLst/>
                <a:latin typeface="Archivo" pitchFamily="2" charset="0"/>
                <a:ea typeface="Archivo" pitchFamily="2" charset="0"/>
                <a:cs typeface="Archivo" pitchFamily="2" charset="0"/>
              </a:rPr>
              <a:t>A safe working environment at Autoliv means much more than just our physical safety and health, it also means our mental wellbeing and our capacity to feel safe to speak up.</a:t>
            </a:r>
            <a:endParaRPr lang="en-US" sz="18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800" dirty="0">
                <a:effectLst/>
                <a:latin typeface="Archivo" pitchFamily="2" charset="0"/>
                <a:ea typeface="Archivo" pitchFamily="2" charset="0"/>
                <a:cs typeface="Archivo" pitchFamily="2" charset="0"/>
              </a:rPr>
              <a:t> </a:t>
            </a:r>
            <a:endParaRPr lang="en-US" sz="18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800" dirty="0">
                <a:effectLst/>
                <a:latin typeface="Archivo" pitchFamily="2" charset="0"/>
                <a:ea typeface="Archivo" pitchFamily="2" charset="0"/>
                <a:cs typeface="Archivo" pitchFamily="2" charset="0"/>
              </a:rPr>
              <a:t>If we do not feel safe to speak up and know we will be listened to, then we risk not only our physical safety, but also our integrity, and ultimately the safety of our end users.</a:t>
            </a:r>
            <a:endParaRPr lang="en-US" sz="18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800" dirty="0">
                <a:effectLst/>
                <a:latin typeface="Archivo" pitchFamily="2" charset="0"/>
                <a:ea typeface="Archivo" pitchFamily="2" charset="0"/>
                <a:cs typeface="Archivo" pitchFamily="2" charset="0"/>
              </a:rPr>
              <a:t> </a:t>
            </a:r>
            <a:endParaRPr lang="en-US" sz="18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800" dirty="0">
                <a:effectLst/>
                <a:latin typeface="Archivo" pitchFamily="2" charset="0"/>
                <a:ea typeface="Archivo" pitchFamily="2" charset="0"/>
                <a:cs typeface="Archivo" pitchFamily="2" charset="0"/>
              </a:rPr>
              <a:t>At Autoliv we have a broad definition of speaking up. For us speaking up covers all discussion that has the intention to support positive change or improvement. Therefore, speaking up covers raising a concern, but also asking a question, sharing knowledge, encouraging inclusion, or proposing a new way of doing things. These are all examples of speaking up.</a:t>
            </a:r>
            <a:endParaRPr lang="en-US" sz="18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800" dirty="0">
                <a:effectLst/>
                <a:latin typeface="Archivo" pitchFamily="2" charset="0"/>
                <a:ea typeface="Archivo" pitchFamily="2" charset="0"/>
                <a:cs typeface="Archivo" pitchFamily="2" charset="0"/>
              </a:rPr>
              <a:t> </a:t>
            </a:r>
            <a:endParaRPr lang="en-US" sz="18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800" dirty="0">
                <a:effectLst/>
                <a:latin typeface="Archivo" pitchFamily="2" charset="0"/>
                <a:ea typeface="Archivo" pitchFamily="2" charset="0"/>
                <a:cs typeface="Archivo" pitchFamily="2" charset="0"/>
              </a:rPr>
              <a:t>If you encounter situations where this Code appears to have been violated, please, Speak Up!</a:t>
            </a:r>
            <a:endParaRPr lang="en-US" sz="1800" dirty="0">
              <a:effectLst/>
              <a:latin typeface="Archivo" pitchFamily="2" charset="0"/>
              <a:ea typeface="Archivo" pitchFamily="2"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1989C">
                    <a:lumMod val="50000"/>
                  </a:srgbClr>
                </a:solidFill>
                <a:effectLst/>
                <a:uLnTx/>
                <a:uFillTx/>
                <a:latin typeface="Arial" panose="020B0604020202020204" pitchFamily="34" charset="0"/>
                <a:ea typeface="+mn-ea"/>
                <a:cs typeface="Arial" panose="020B0604020202020204" pitchFamily="34" charset="0"/>
              </a:rPr>
              <a:t>August 17, 2016</a:t>
            </a:r>
            <a:endParaRPr kumimoji="0" lang="en-US" sz="800" b="0" i="0" u="none" strike="noStrike" kern="1200" cap="none" spc="0" normalizeH="0" baseline="0" noProof="0" dirty="0">
              <a:ln>
                <a:noFill/>
              </a:ln>
              <a:solidFill>
                <a:srgbClr val="91989C">
                  <a:lumMod val="50000"/>
                </a:srgbClr>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397B65-D359-4406-9331-554D6FBDAB0B}" type="slidenum">
              <a:rPr kumimoji="0" lang="en-US" sz="800" b="0" i="0" u="none" strike="noStrike" kern="1200" cap="none" spc="0" normalizeH="0" baseline="0" noProof="0" smtClean="0">
                <a:ln>
                  <a:noFill/>
                </a:ln>
                <a:solidFill>
                  <a:srgbClr val="91989C">
                    <a:lumMod val="50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800" b="0" i="0" u="none" strike="noStrike" kern="1200" cap="none" spc="0" normalizeH="0" baseline="0" noProof="0" dirty="0">
              <a:ln>
                <a:noFill/>
              </a:ln>
              <a:solidFill>
                <a:srgbClr val="91989C">
                  <a:lumMod val="5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73750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Bildobjekt 8"/>
          <p:cNvPicPr preferRelativeResize="0">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49840" y="6035040"/>
            <a:ext cx="1596644" cy="540000"/>
          </a:xfrm>
          <a:prstGeom prst="rect">
            <a:avLst/>
          </a:prstGeom>
          <a:solidFill>
            <a:srgbClr val="FFFFFF"/>
          </a:solidFill>
        </p:spPr>
      </p:pic>
      <p:sp>
        <p:nvSpPr>
          <p:cNvPr id="12" name="Picture Placeholder 14"/>
          <p:cNvSpPr>
            <a:spLocks noGrp="1"/>
          </p:cNvSpPr>
          <p:nvPr>
            <p:ph type="pic" sz="quarter" idx="15" hasCustomPrompt="1"/>
          </p:nvPr>
        </p:nvSpPr>
        <p:spPr>
          <a:xfrm>
            <a:off x="0" y="556953"/>
            <a:ext cx="12192000" cy="3699164"/>
          </a:xfrm>
        </p:spPr>
        <p:txBody>
          <a:bodyPr anchor="ctr"/>
          <a:lstStyle>
            <a:lvl1pPr marL="0" indent="0" algn="ctr">
              <a:buNone/>
              <a:defRPr sz="1400" baseline="0"/>
            </a:lvl1pPr>
          </a:lstStyle>
          <a:p>
            <a:r>
              <a:rPr lang="en-US" dirty="0"/>
              <a:t>Click to add picture</a:t>
            </a:r>
          </a:p>
        </p:txBody>
      </p:sp>
      <p:sp>
        <p:nvSpPr>
          <p:cNvPr id="16" name="Subtitle 2"/>
          <p:cNvSpPr>
            <a:spLocks noGrp="1"/>
          </p:cNvSpPr>
          <p:nvPr>
            <p:ph type="subTitle" idx="1" hasCustomPrompt="1"/>
          </p:nvPr>
        </p:nvSpPr>
        <p:spPr>
          <a:xfrm>
            <a:off x="591793" y="5183739"/>
            <a:ext cx="11637293" cy="324000"/>
          </a:xfrm>
        </p:spPr>
        <p:txBody>
          <a:bodyPr/>
          <a:lstStyle>
            <a:lvl1pPr marL="0" indent="0" algn="l">
              <a:spcBef>
                <a:spcPts val="0"/>
              </a:spcBef>
              <a:spcAft>
                <a:spcPts val="0"/>
              </a:spcAft>
              <a:buNone/>
              <a:defRPr sz="2400">
                <a:solidFill>
                  <a:schemeClr val="accent1"/>
                </a:solidFill>
                <a:latin typeface="Archivo" pitchFamily="2" charset="0"/>
                <a:cs typeface="Archiv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name</a:t>
            </a:r>
          </a:p>
        </p:txBody>
      </p:sp>
      <p:sp>
        <p:nvSpPr>
          <p:cNvPr id="17" name="Title 1"/>
          <p:cNvSpPr>
            <a:spLocks noGrp="1"/>
          </p:cNvSpPr>
          <p:nvPr>
            <p:ph type="ctrTitle"/>
          </p:nvPr>
        </p:nvSpPr>
        <p:spPr>
          <a:xfrm>
            <a:off x="591793" y="4647905"/>
            <a:ext cx="11637293" cy="528703"/>
          </a:xfrm>
        </p:spPr>
        <p:txBody>
          <a:bodyPr anchor="t">
            <a:normAutofit/>
          </a:bodyPr>
          <a:lstStyle>
            <a:lvl1pPr algn="l">
              <a:defRPr sz="3400" spc="-30" baseline="0">
                <a:solidFill>
                  <a:schemeClr val="accent1"/>
                </a:solidFill>
                <a:latin typeface="Archivo SemiBold" pitchFamily="2" charset="0"/>
                <a:cs typeface="Archivo SemiBold" pitchFamily="2" charset="0"/>
              </a:defRPr>
            </a:lvl1pPr>
          </a:lstStyle>
          <a:p>
            <a:r>
              <a:rPr lang="en-US" noProof="0"/>
              <a:t>Click to edit Master title style</a:t>
            </a:r>
            <a:endParaRPr lang="en-US" noProof="0" dirty="0"/>
          </a:p>
        </p:txBody>
      </p:sp>
      <p:sp>
        <p:nvSpPr>
          <p:cNvPr id="4" name="Date Placeholder 3"/>
          <p:cNvSpPr>
            <a:spLocks noGrp="1"/>
          </p:cNvSpPr>
          <p:nvPr>
            <p:ph type="dt" sz="half" idx="10"/>
          </p:nvPr>
        </p:nvSpPr>
        <p:spPr>
          <a:xfrm>
            <a:off x="591793" y="6428232"/>
            <a:ext cx="1224000" cy="216000"/>
          </a:xfrm>
        </p:spPr>
        <p:txBody>
          <a:bodyPr/>
          <a:lstStyle/>
          <a:p>
            <a:r>
              <a:rPr lang="en-US" noProof="0"/>
              <a:t>Date</a:t>
            </a:r>
            <a:endParaRPr lang="en-US" noProof="0" dirty="0"/>
          </a:p>
        </p:txBody>
      </p:sp>
      <p:sp>
        <p:nvSpPr>
          <p:cNvPr id="6" name="Slide Number Placeholder 5"/>
          <p:cNvSpPr>
            <a:spLocks noGrp="1"/>
          </p:cNvSpPr>
          <p:nvPr>
            <p:ph type="sldNum" sz="quarter" idx="12"/>
          </p:nvPr>
        </p:nvSpPr>
        <p:spPr>
          <a:xfrm>
            <a:off x="116733" y="6428232"/>
            <a:ext cx="396000" cy="216000"/>
          </a:xfrm>
        </p:spPr>
        <p:txBody>
          <a:bodyPr/>
          <a:lstStyle/>
          <a:p>
            <a:fld id="{7E74F4B1-9ADB-4B50-83D6-797B7B30BEA4}" type="slidenum">
              <a:rPr lang="en-US" noProof="0" smtClean="0"/>
              <a:t>‹#›</a:t>
            </a:fld>
            <a:endParaRPr lang="en-US" noProof="0" dirty="0"/>
          </a:p>
        </p:txBody>
      </p:sp>
      <p:sp>
        <p:nvSpPr>
          <p:cNvPr id="5" name="Footer Placeholder 4"/>
          <p:cNvSpPr>
            <a:spLocks noGrp="1"/>
          </p:cNvSpPr>
          <p:nvPr>
            <p:ph type="ftr" sz="quarter" idx="11"/>
          </p:nvPr>
        </p:nvSpPr>
        <p:spPr>
          <a:xfrm>
            <a:off x="1907465" y="6428232"/>
            <a:ext cx="3240000" cy="216000"/>
          </a:xfrm>
        </p:spPr>
        <p:txBody>
          <a:bodyPr anchor="b" anchorCtr="0"/>
          <a:lstStyle/>
          <a:p>
            <a:r>
              <a:rPr lang="en-US"/>
              <a:t>Presentation Name</a:t>
            </a:r>
            <a:endParaRPr lang="en-US" dirty="0"/>
          </a:p>
        </p:txBody>
      </p:sp>
      <p:sp>
        <p:nvSpPr>
          <p:cNvPr id="9" name="Subtitle 2">
            <a:extLst>
              <a:ext uri="{FF2B5EF4-FFF2-40B4-BE49-F238E27FC236}">
                <a16:creationId xmlns:a16="http://schemas.microsoft.com/office/drawing/2014/main" id="{12A063C5-B548-46E7-A03A-50A5587B5004}"/>
              </a:ext>
            </a:extLst>
          </p:cNvPr>
          <p:cNvSpPr txBox="1">
            <a:spLocks/>
          </p:cNvSpPr>
          <p:nvPr userDrawn="1"/>
        </p:nvSpPr>
        <p:spPr>
          <a:xfrm>
            <a:off x="591793" y="5609389"/>
            <a:ext cx="11637293" cy="324000"/>
          </a:xfrm>
          <a:prstGeom prst="rect">
            <a:avLst/>
          </a:prstGeom>
        </p:spPr>
        <p:txBody>
          <a:bodyPr vert="horz" lIns="0" tIns="0" rIns="0" bIns="0" rtlCol="0">
            <a:noAutofit/>
          </a:bodyPr>
          <a:lstStyle>
            <a:lvl1pPr marL="0" indent="0" algn="l" defTabSz="914400" rtl="0" eaLnBrk="1" latinLnBrk="0" hangingPunct="1">
              <a:lnSpc>
                <a:spcPct val="95000"/>
              </a:lnSpc>
              <a:spcBef>
                <a:spcPts val="0"/>
              </a:spcBef>
              <a:spcAft>
                <a:spcPts val="0"/>
              </a:spcAft>
              <a:buClr>
                <a:schemeClr val="accent1"/>
              </a:buClr>
              <a:buFont typeface="Wingdings" panose="05000000000000000000" pitchFamily="2" charset="2"/>
              <a:buNone/>
              <a:defRPr sz="2400" kern="1200">
                <a:solidFill>
                  <a:schemeClr val="accent1"/>
                </a:solidFill>
                <a:latin typeface="Archivo" pitchFamily="2" charset="0"/>
                <a:ea typeface="+mn-ea"/>
                <a:cs typeface="Archivo" pitchFamily="2" charset="0"/>
              </a:defRPr>
            </a:lvl1pPr>
            <a:lvl2pPr marL="457200" indent="0" algn="ctr" defTabSz="914400" rtl="0" eaLnBrk="1" latinLnBrk="0" hangingPunct="1">
              <a:lnSpc>
                <a:spcPct val="95000"/>
              </a:lnSpc>
              <a:spcBef>
                <a:spcPts val="0"/>
              </a:spcBef>
              <a:spcAft>
                <a:spcPts val="300"/>
              </a:spcAft>
              <a:buClr>
                <a:schemeClr val="accent1"/>
              </a:buClr>
              <a:buFont typeface="Archivo" pitchFamily="2" charset="0"/>
              <a:buNone/>
              <a:defRPr sz="2000" kern="1200">
                <a:solidFill>
                  <a:schemeClr val="tx1">
                    <a:lumMod val="50000"/>
                  </a:schemeClr>
                </a:solidFill>
                <a:latin typeface="Archivo" pitchFamily="2" charset="0"/>
                <a:ea typeface="+mn-ea"/>
                <a:cs typeface="Archivo" pitchFamily="2" charset="0"/>
              </a:defRPr>
            </a:lvl2pPr>
            <a:lvl3pPr marL="914400" indent="0" algn="ctr" defTabSz="914400" rtl="0" eaLnBrk="1" latinLnBrk="0" hangingPunct="1">
              <a:lnSpc>
                <a:spcPct val="95000"/>
              </a:lnSpc>
              <a:spcBef>
                <a:spcPts val="0"/>
              </a:spcBef>
              <a:spcAft>
                <a:spcPts val="300"/>
              </a:spcAft>
              <a:buClr>
                <a:schemeClr val="accent1"/>
              </a:buClr>
              <a:buFont typeface="Archivo" pitchFamily="2" charset="0"/>
              <a:buNone/>
              <a:defRPr sz="1800" kern="1200">
                <a:solidFill>
                  <a:schemeClr val="tx1">
                    <a:lumMod val="50000"/>
                  </a:schemeClr>
                </a:solidFill>
                <a:latin typeface="Archivo" pitchFamily="2" charset="0"/>
                <a:ea typeface="+mn-ea"/>
                <a:cs typeface="Archivo" pitchFamily="2" charset="0"/>
              </a:defRPr>
            </a:lvl3pPr>
            <a:lvl4pPr marL="1371600" indent="0" algn="ctr" defTabSz="914400" rtl="0" eaLnBrk="1" latinLnBrk="0" hangingPunct="1">
              <a:lnSpc>
                <a:spcPct val="95000"/>
              </a:lnSpc>
              <a:spcBef>
                <a:spcPts val="0"/>
              </a:spcBef>
              <a:spcAft>
                <a:spcPts val="300"/>
              </a:spcAft>
              <a:buClr>
                <a:schemeClr val="accent1"/>
              </a:buClr>
              <a:buFont typeface="Archivo" pitchFamily="2" charset="0"/>
              <a:buNone/>
              <a:defRPr sz="1600" kern="1200">
                <a:solidFill>
                  <a:schemeClr val="tx1">
                    <a:lumMod val="50000"/>
                  </a:schemeClr>
                </a:solidFill>
                <a:latin typeface="Archivo" pitchFamily="2" charset="0"/>
                <a:ea typeface="+mn-ea"/>
                <a:cs typeface="Archivo" pitchFamily="2" charset="0"/>
              </a:defRPr>
            </a:lvl4pPr>
            <a:lvl5pPr marL="1828800" indent="0" algn="ctr" defTabSz="914400" rtl="0" eaLnBrk="1" latinLnBrk="0" hangingPunct="1">
              <a:lnSpc>
                <a:spcPct val="95000"/>
              </a:lnSpc>
              <a:spcBef>
                <a:spcPts val="0"/>
              </a:spcBef>
              <a:spcAft>
                <a:spcPts val="300"/>
              </a:spcAft>
              <a:buClr>
                <a:schemeClr val="accent1"/>
              </a:buClr>
              <a:buFont typeface="Archivo" pitchFamily="2" charset="0"/>
              <a:buNone/>
              <a:defRPr sz="1600" kern="1200">
                <a:solidFill>
                  <a:schemeClr val="tx1">
                    <a:lumMod val="50000"/>
                  </a:schemeClr>
                </a:solidFill>
                <a:latin typeface="Archivo" pitchFamily="2" charset="0"/>
                <a:ea typeface="+mn-ea"/>
                <a:cs typeface="Archivo" pitchFamily="2"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t>Click to add job title</a:t>
            </a:r>
          </a:p>
        </p:txBody>
      </p:sp>
    </p:spTree>
    <p:extLst>
      <p:ext uri="{BB962C8B-B14F-4D97-AF65-F5344CB8AC3E}">
        <p14:creationId xmlns:p14="http://schemas.microsoft.com/office/powerpoint/2010/main" val="968036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noProof="0"/>
              <a:t>Date</a:t>
            </a:r>
            <a:endParaRPr lang="en-US" noProof="0" dirty="0"/>
          </a:p>
        </p:txBody>
      </p:sp>
      <p:sp>
        <p:nvSpPr>
          <p:cNvPr id="4" name="Footer Placeholder 3"/>
          <p:cNvSpPr>
            <a:spLocks noGrp="1"/>
          </p:cNvSpPr>
          <p:nvPr>
            <p:ph type="ftr" sz="quarter" idx="11"/>
          </p:nvPr>
        </p:nvSpPr>
        <p:spPr/>
        <p:txBody>
          <a:bodyPr/>
          <a:lstStyle/>
          <a:p>
            <a:r>
              <a:rPr lang="en-US" noProof="0"/>
              <a:t>Presentation Name</a:t>
            </a:r>
            <a:endParaRPr lang="en-US" noProof="0" dirty="0"/>
          </a:p>
        </p:txBody>
      </p:sp>
      <p:sp>
        <p:nvSpPr>
          <p:cNvPr id="5" name="Slide Number Placeholder 4"/>
          <p:cNvSpPr>
            <a:spLocks noGrp="1"/>
          </p:cNvSpPr>
          <p:nvPr>
            <p:ph type="sldNum" sz="quarter" idx="12"/>
          </p:nvPr>
        </p:nvSpPr>
        <p:spPr/>
        <p:txBody>
          <a:bodyPr/>
          <a:lstStyle/>
          <a:p>
            <a:fld id="{7E74F4B1-9ADB-4B50-83D6-797B7B30BEA4}" type="slidenum">
              <a:rPr lang="en-US" noProof="0" smtClean="0"/>
              <a:t>‹#›</a:t>
            </a:fld>
            <a:endParaRPr lang="en-US" noProof="0" dirty="0"/>
          </a:p>
        </p:txBody>
      </p:sp>
      <p:sp>
        <p:nvSpPr>
          <p:cNvPr id="7" name="Title 1">
            <a:extLst>
              <a:ext uri="{FF2B5EF4-FFF2-40B4-BE49-F238E27FC236}">
                <a16:creationId xmlns:a16="http://schemas.microsoft.com/office/drawing/2014/main" id="{0B810A46-D8DA-4D87-9337-8FA446965F42}"/>
              </a:ext>
            </a:extLst>
          </p:cNvPr>
          <p:cNvSpPr>
            <a:spLocks noGrp="1"/>
          </p:cNvSpPr>
          <p:nvPr>
            <p:ph type="title"/>
          </p:nvPr>
        </p:nvSpPr>
        <p:spPr>
          <a:xfrm>
            <a:off x="550333" y="305724"/>
            <a:ext cx="11178000" cy="985925"/>
          </a:xfrm>
        </p:spPr>
        <p:txBody>
          <a:bodyPr lIns="91440" anchor="b" anchorCtr="0">
            <a:normAutofit/>
          </a:bodyPr>
          <a:lstStyle>
            <a:lvl1pPr>
              <a:defRPr sz="2400"/>
            </a:lvl1pPr>
          </a:lstStyle>
          <a:p>
            <a:r>
              <a:rPr lang="en-US" noProof="0"/>
              <a:t>Click to edit Master title style</a:t>
            </a:r>
            <a:endParaRPr lang="en-US" noProof="0" dirty="0"/>
          </a:p>
        </p:txBody>
      </p:sp>
    </p:spTree>
    <p:extLst>
      <p:ext uri="{BB962C8B-B14F-4D97-AF65-F5344CB8AC3E}">
        <p14:creationId xmlns:p14="http://schemas.microsoft.com/office/powerpoint/2010/main" val="3137660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noProof="0"/>
              <a:t>Date</a:t>
            </a:r>
            <a:endParaRPr lang="en-US" noProof="0" dirty="0"/>
          </a:p>
        </p:txBody>
      </p:sp>
      <p:sp>
        <p:nvSpPr>
          <p:cNvPr id="3" name="Footer Placeholder 2"/>
          <p:cNvSpPr>
            <a:spLocks noGrp="1"/>
          </p:cNvSpPr>
          <p:nvPr>
            <p:ph type="ftr" sz="quarter" idx="11"/>
          </p:nvPr>
        </p:nvSpPr>
        <p:spPr/>
        <p:txBody>
          <a:bodyPr/>
          <a:lstStyle/>
          <a:p>
            <a:r>
              <a:rPr lang="en-US" noProof="0"/>
              <a:t>Presentation Name</a:t>
            </a:r>
            <a:endParaRPr lang="en-US" noProof="0" dirty="0"/>
          </a:p>
        </p:txBody>
      </p:sp>
      <p:sp>
        <p:nvSpPr>
          <p:cNvPr id="4" name="Slide Number Placeholder 3"/>
          <p:cNvSpPr>
            <a:spLocks noGrp="1"/>
          </p:cNvSpPr>
          <p:nvPr>
            <p:ph type="sldNum" sz="quarter" idx="12"/>
          </p:nvPr>
        </p:nvSpPr>
        <p:spPr/>
        <p:txBody>
          <a:bodyPr/>
          <a:lstStyle/>
          <a:p>
            <a:fld id="{7E74F4B1-9ADB-4B50-83D6-797B7B30BEA4}" type="slidenum">
              <a:rPr lang="en-US" noProof="0" smtClean="0"/>
              <a:t>‹#›</a:t>
            </a:fld>
            <a:endParaRPr lang="en-US" noProof="0" dirty="0"/>
          </a:p>
        </p:txBody>
      </p:sp>
    </p:spTree>
    <p:extLst>
      <p:ext uri="{BB962C8B-B14F-4D97-AF65-F5344CB8AC3E}">
        <p14:creationId xmlns:p14="http://schemas.microsoft.com/office/powerpoint/2010/main" val="2690771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Bildobjekt 8"/>
          <p:cNvPicPr preferRelativeResize="0">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49840" y="6035040"/>
            <a:ext cx="1596644" cy="540000"/>
          </a:xfrm>
          <a:prstGeom prst="rect">
            <a:avLst/>
          </a:prstGeom>
          <a:solidFill>
            <a:srgbClr val="FFFFFF"/>
          </a:solidFill>
        </p:spPr>
      </p:pic>
      <p:sp>
        <p:nvSpPr>
          <p:cNvPr id="12" name="Picture Placeholder 14"/>
          <p:cNvSpPr>
            <a:spLocks noGrp="1"/>
          </p:cNvSpPr>
          <p:nvPr>
            <p:ph type="pic" sz="quarter" idx="15" hasCustomPrompt="1"/>
          </p:nvPr>
        </p:nvSpPr>
        <p:spPr>
          <a:xfrm>
            <a:off x="0" y="556953"/>
            <a:ext cx="12192000" cy="3699164"/>
          </a:xfrm>
        </p:spPr>
        <p:txBody>
          <a:bodyPr anchor="ctr"/>
          <a:lstStyle>
            <a:lvl1pPr marL="0" indent="0" algn="ctr">
              <a:buNone/>
              <a:defRPr sz="1400" baseline="0"/>
            </a:lvl1pPr>
          </a:lstStyle>
          <a:p>
            <a:r>
              <a:rPr lang="en-US" dirty="0"/>
              <a:t>Click to add picture</a:t>
            </a:r>
          </a:p>
        </p:txBody>
      </p:sp>
      <p:sp>
        <p:nvSpPr>
          <p:cNvPr id="16" name="Subtitle 2"/>
          <p:cNvSpPr>
            <a:spLocks noGrp="1"/>
          </p:cNvSpPr>
          <p:nvPr>
            <p:ph type="subTitle" idx="1" hasCustomPrompt="1"/>
          </p:nvPr>
        </p:nvSpPr>
        <p:spPr>
          <a:xfrm>
            <a:off x="591793" y="5183739"/>
            <a:ext cx="11637293" cy="324000"/>
          </a:xfrm>
        </p:spPr>
        <p:txBody>
          <a:bodyPr/>
          <a:lstStyle>
            <a:lvl1pPr marL="0" indent="0" algn="l">
              <a:spcBef>
                <a:spcPts val="0"/>
              </a:spcBef>
              <a:spcAft>
                <a:spcPts val="0"/>
              </a:spcAft>
              <a:buNone/>
              <a:defRPr sz="2400">
                <a:solidFill>
                  <a:schemeClr val="accent1"/>
                </a:solidFill>
                <a:latin typeface="Archivo" pitchFamily="2" charset="0"/>
                <a:cs typeface="Archiv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name</a:t>
            </a:r>
          </a:p>
        </p:txBody>
      </p:sp>
      <p:sp>
        <p:nvSpPr>
          <p:cNvPr id="17" name="Title 1"/>
          <p:cNvSpPr>
            <a:spLocks noGrp="1"/>
          </p:cNvSpPr>
          <p:nvPr>
            <p:ph type="ctrTitle"/>
          </p:nvPr>
        </p:nvSpPr>
        <p:spPr>
          <a:xfrm>
            <a:off x="591793" y="4647905"/>
            <a:ext cx="11637293" cy="528703"/>
          </a:xfrm>
        </p:spPr>
        <p:txBody>
          <a:bodyPr anchor="t">
            <a:normAutofit/>
          </a:bodyPr>
          <a:lstStyle>
            <a:lvl1pPr algn="l">
              <a:defRPr sz="3400" spc="-30" baseline="0">
                <a:solidFill>
                  <a:schemeClr val="accent1"/>
                </a:solidFill>
                <a:latin typeface="Archivo SemiBold" pitchFamily="2" charset="0"/>
                <a:cs typeface="Archivo SemiBold" pitchFamily="2" charset="0"/>
              </a:defRPr>
            </a:lvl1pPr>
          </a:lstStyle>
          <a:p>
            <a:r>
              <a:rPr lang="en-US" noProof="0"/>
              <a:t>Click to edit Master title style</a:t>
            </a:r>
            <a:endParaRPr lang="en-US" noProof="0" dirty="0"/>
          </a:p>
        </p:txBody>
      </p:sp>
      <p:sp>
        <p:nvSpPr>
          <p:cNvPr id="4" name="Date Placeholder 3"/>
          <p:cNvSpPr>
            <a:spLocks noGrp="1"/>
          </p:cNvSpPr>
          <p:nvPr>
            <p:ph type="dt" sz="half" idx="10"/>
          </p:nvPr>
        </p:nvSpPr>
        <p:spPr>
          <a:xfrm>
            <a:off x="591793" y="6428232"/>
            <a:ext cx="1224000" cy="216000"/>
          </a:xfrm>
        </p:spPr>
        <p:txBody>
          <a:bodyPr/>
          <a:lstStyle/>
          <a:p>
            <a:r>
              <a:rPr lang="en-US" noProof="0"/>
              <a:t>November 2022</a:t>
            </a:r>
            <a:endParaRPr lang="en-US" noProof="0" dirty="0"/>
          </a:p>
        </p:txBody>
      </p:sp>
      <p:sp>
        <p:nvSpPr>
          <p:cNvPr id="6" name="Slide Number Placeholder 5"/>
          <p:cNvSpPr>
            <a:spLocks noGrp="1"/>
          </p:cNvSpPr>
          <p:nvPr>
            <p:ph type="sldNum" sz="quarter" idx="12"/>
          </p:nvPr>
        </p:nvSpPr>
        <p:spPr>
          <a:xfrm>
            <a:off x="116733" y="6428232"/>
            <a:ext cx="396000" cy="216000"/>
          </a:xfrm>
        </p:spPr>
        <p:txBody>
          <a:bodyPr/>
          <a:lstStyle/>
          <a:p>
            <a:fld id="{7E74F4B1-9ADB-4B50-83D6-797B7B30BEA4}" type="slidenum">
              <a:rPr lang="en-US" noProof="0" smtClean="0"/>
              <a:t>‹#›</a:t>
            </a:fld>
            <a:endParaRPr lang="en-US" noProof="0" dirty="0"/>
          </a:p>
        </p:txBody>
      </p:sp>
      <p:sp>
        <p:nvSpPr>
          <p:cNvPr id="5" name="Footer Placeholder 4"/>
          <p:cNvSpPr>
            <a:spLocks noGrp="1"/>
          </p:cNvSpPr>
          <p:nvPr>
            <p:ph type="ftr" sz="quarter" idx="11"/>
          </p:nvPr>
        </p:nvSpPr>
        <p:spPr>
          <a:xfrm>
            <a:off x="1907465" y="6428232"/>
            <a:ext cx="3240000" cy="216000"/>
          </a:xfrm>
        </p:spPr>
        <p:txBody>
          <a:bodyPr anchor="b" anchorCtr="0"/>
          <a:lstStyle/>
          <a:p>
            <a:r>
              <a:rPr lang="en-US"/>
              <a:t>Autoliv Supplier Code of Conduct</a:t>
            </a:r>
            <a:endParaRPr lang="en-US" dirty="0"/>
          </a:p>
        </p:txBody>
      </p:sp>
      <p:sp>
        <p:nvSpPr>
          <p:cNvPr id="9" name="Subtitle 2">
            <a:extLst>
              <a:ext uri="{FF2B5EF4-FFF2-40B4-BE49-F238E27FC236}">
                <a16:creationId xmlns:a16="http://schemas.microsoft.com/office/drawing/2014/main" id="{12A063C5-B548-46E7-A03A-50A5587B5004}"/>
              </a:ext>
            </a:extLst>
          </p:cNvPr>
          <p:cNvSpPr txBox="1">
            <a:spLocks/>
          </p:cNvSpPr>
          <p:nvPr userDrawn="1"/>
        </p:nvSpPr>
        <p:spPr>
          <a:xfrm>
            <a:off x="591793" y="5609389"/>
            <a:ext cx="11637293" cy="324000"/>
          </a:xfrm>
          <a:prstGeom prst="rect">
            <a:avLst/>
          </a:prstGeom>
        </p:spPr>
        <p:txBody>
          <a:bodyPr vert="horz" lIns="0" tIns="0" rIns="0" bIns="0" rtlCol="0">
            <a:noAutofit/>
          </a:bodyPr>
          <a:lstStyle>
            <a:lvl1pPr marL="0" indent="0" algn="l" defTabSz="914400" rtl="0" eaLnBrk="1" latinLnBrk="0" hangingPunct="1">
              <a:lnSpc>
                <a:spcPct val="95000"/>
              </a:lnSpc>
              <a:spcBef>
                <a:spcPts val="0"/>
              </a:spcBef>
              <a:spcAft>
                <a:spcPts val="0"/>
              </a:spcAft>
              <a:buClr>
                <a:schemeClr val="accent1"/>
              </a:buClr>
              <a:buFont typeface="Wingdings" panose="05000000000000000000" pitchFamily="2" charset="2"/>
              <a:buNone/>
              <a:defRPr sz="2400" kern="1200">
                <a:solidFill>
                  <a:schemeClr val="accent1"/>
                </a:solidFill>
                <a:latin typeface="Archivo" pitchFamily="2" charset="0"/>
                <a:ea typeface="+mn-ea"/>
                <a:cs typeface="Archivo" pitchFamily="2" charset="0"/>
              </a:defRPr>
            </a:lvl1pPr>
            <a:lvl2pPr marL="457200" indent="0" algn="ctr" defTabSz="914400" rtl="0" eaLnBrk="1" latinLnBrk="0" hangingPunct="1">
              <a:lnSpc>
                <a:spcPct val="95000"/>
              </a:lnSpc>
              <a:spcBef>
                <a:spcPts val="0"/>
              </a:spcBef>
              <a:spcAft>
                <a:spcPts val="300"/>
              </a:spcAft>
              <a:buClr>
                <a:schemeClr val="accent1"/>
              </a:buClr>
              <a:buFont typeface="Archivo" pitchFamily="2" charset="0"/>
              <a:buNone/>
              <a:defRPr sz="2000" kern="1200">
                <a:solidFill>
                  <a:schemeClr val="tx1">
                    <a:lumMod val="50000"/>
                  </a:schemeClr>
                </a:solidFill>
                <a:latin typeface="Archivo" pitchFamily="2" charset="0"/>
                <a:ea typeface="+mn-ea"/>
                <a:cs typeface="Archivo" pitchFamily="2" charset="0"/>
              </a:defRPr>
            </a:lvl2pPr>
            <a:lvl3pPr marL="914400" indent="0" algn="ctr" defTabSz="914400" rtl="0" eaLnBrk="1" latinLnBrk="0" hangingPunct="1">
              <a:lnSpc>
                <a:spcPct val="95000"/>
              </a:lnSpc>
              <a:spcBef>
                <a:spcPts val="0"/>
              </a:spcBef>
              <a:spcAft>
                <a:spcPts val="300"/>
              </a:spcAft>
              <a:buClr>
                <a:schemeClr val="accent1"/>
              </a:buClr>
              <a:buFont typeface="Archivo" pitchFamily="2" charset="0"/>
              <a:buNone/>
              <a:defRPr sz="1800" kern="1200">
                <a:solidFill>
                  <a:schemeClr val="tx1">
                    <a:lumMod val="50000"/>
                  </a:schemeClr>
                </a:solidFill>
                <a:latin typeface="Archivo" pitchFamily="2" charset="0"/>
                <a:ea typeface="+mn-ea"/>
                <a:cs typeface="Archivo" pitchFamily="2" charset="0"/>
              </a:defRPr>
            </a:lvl3pPr>
            <a:lvl4pPr marL="1371600" indent="0" algn="ctr" defTabSz="914400" rtl="0" eaLnBrk="1" latinLnBrk="0" hangingPunct="1">
              <a:lnSpc>
                <a:spcPct val="95000"/>
              </a:lnSpc>
              <a:spcBef>
                <a:spcPts val="0"/>
              </a:spcBef>
              <a:spcAft>
                <a:spcPts val="300"/>
              </a:spcAft>
              <a:buClr>
                <a:schemeClr val="accent1"/>
              </a:buClr>
              <a:buFont typeface="Archivo" pitchFamily="2" charset="0"/>
              <a:buNone/>
              <a:defRPr sz="1600" kern="1200">
                <a:solidFill>
                  <a:schemeClr val="tx1">
                    <a:lumMod val="50000"/>
                  </a:schemeClr>
                </a:solidFill>
                <a:latin typeface="Archivo" pitchFamily="2" charset="0"/>
                <a:ea typeface="+mn-ea"/>
                <a:cs typeface="Archivo" pitchFamily="2" charset="0"/>
              </a:defRPr>
            </a:lvl4pPr>
            <a:lvl5pPr marL="1828800" indent="0" algn="ctr" defTabSz="914400" rtl="0" eaLnBrk="1" latinLnBrk="0" hangingPunct="1">
              <a:lnSpc>
                <a:spcPct val="95000"/>
              </a:lnSpc>
              <a:spcBef>
                <a:spcPts val="0"/>
              </a:spcBef>
              <a:spcAft>
                <a:spcPts val="300"/>
              </a:spcAft>
              <a:buClr>
                <a:schemeClr val="accent1"/>
              </a:buClr>
              <a:buFont typeface="Archivo" pitchFamily="2" charset="0"/>
              <a:buNone/>
              <a:defRPr sz="1600" kern="1200">
                <a:solidFill>
                  <a:schemeClr val="tx1">
                    <a:lumMod val="50000"/>
                  </a:schemeClr>
                </a:solidFill>
                <a:latin typeface="Archivo" pitchFamily="2" charset="0"/>
                <a:ea typeface="+mn-ea"/>
                <a:cs typeface="Archivo" pitchFamily="2"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t>Click to add job title</a:t>
            </a:r>
          </a:p>
        </p:txBody>
      </p:sp>
    </p:spTree>
    <p:extLst>
      <p:ext uri="{BB962C8B-B14F-4D97-AF65-F5344CB8AC3E}">
        <p14:creationId xmlns:p14="http://schemas.microsoft.com/office/powerpoint/2010/main" val="44977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_Prebulit">
    <p:spTree>
      <p:nvGrpSpPr>
        <p:cNvPr id="1" name=""/>
        <p:cNvGrpSpPr/>
        <p:nvPr/>
      </p:nvGrpSpPr>
      <p:grpSpPr>
        <a:xfrm>
          <a:off x="0" y="0"/>
          <a:ext cx="0" cy="0"/>
          <a:chOff x="0" y="0"/>
          <a:chExt cx="0" cy="0"/>
        </a:xfrm>
      </p:grpSpPr>
      <p:sp>
        <p:nvSpPr>
          <p:cNvPr id="12" name="Presentationstitel"/>
          <p:cNvSpPr txBox="1">
            <a:spLocks noGrp="1"/>
          </p:cNvSpPr>
          <p:nvPr>
            <p:ph type="title" hasCustomPrompt="1"/>
          </p:nvPr>
        </p:nvSpPr>
        <p:spPr>
          <a:xfrm>
            <a:off x="603248" y="4664990"/>
            <a:ext cx="10985503" cy="838469"/>
          </a:xfrm>
          <a:prstGeom prst="rect">
            <a:avLst/>
          </a:prstGeom>
        </p:spPr>
        <p:txBody>
          <a:bodyPr anchor="b">
            <a:normAutofit/>
          </a:bodyPr>
          <a:lstStyle>
            <a:lvl1pPr>
              <a:defRPr sz="3400" b="0" i="0" spc="0">
                <a:solidFill>
                  <a:srgbClr val="005496"/>
                </a:solidFill>
                <a:latin typeface="Archivo SemiBold" pitchFamily="2" charset="77"/>
                <a:cs typeface="Archivo SemiBold" pitchFamily="2" charset="77"/>
              </a:defRPr>
            </a:lvl1pPr>
          </a:lstStyle>
          <a:p>
            <a:r>
              <a:rPr dirty="0"/>
              <a:t>Presentation</a:t>
            </a:r>
            <a:r>
              <a:rPr lang="en-US" dirty="0"/>
              <a:t> Title</a:t>
            </a:r>
            <a:endParaRPr dirty="0"/>
          </a:p>
        </p:txBody>
      </p:sp>
      <p:sp>
        <p:nvSpPr>
          <p:cNvPr id="13" name="Brödtext nivå ett…"/>
          <p:cNvSpPr txBox="1">
            <a:spLocks noGrp="1"/>
          </p:cNvSpPr>
          <p:nvPr>
            <p:ph type="body" sz="quarter" idx="21" hasCustomPrompt="1"/>
          </p:nvPr>
        </p:nvSpPr>
        <p:spPr>
          <a:xfrm>
            <a:off x="603248" y="5503459"/>
            <a:ext cx="9170573" cy="373639"/>
          </a:xfrm>
          <a:prstGeom prst="rect">
            <a:avLst/>
          </a:prstGeom>
        </p:spPr>
        <p:txBody>
          <a:bodyPr numCol="1" spcCol="38100">
            <a:normAutofit/>
          </a:bodyPr>
          <a:lstStyle>
            <a:lvl1pPr marL="0" indent="0" defTabSz="412750">
              <a:lnSpc>
                <a:spcPct val="100000"/>
              </a:lnSpc>
              <a:spcBef>
                <a:spcPts val="0"/>
              </a:spcBef>
              <a:buSzTx/>
              <a:buNone/>
              <a:defRPr sz="2000" b="0" i="0" spc="50" baseline="0">
                <a:solidFill>
                  <a:srgbClr val="005496"/>
                </a:solidFill>
                <a:latin typeface="Archivo" pitchFamily="2" charset="77"/>
                <a:cs typeface="Archivo" pitchFamily="2" charset="77"/>
              </a:defRPr>
            </a:lvl1pPr>
          </a:lstStyle>
          <a:p>
            <a:r>
              <a:rPr lang="en-US" dirty="0"/>
              <a:t>Click to add name</a:t>
            </a:r>
            <a:endParaRPr dirty="0"/>
          </a:p>
        </p:txBody>
      </p:sp>
      <p:sp>
        <p:nvSpPr>
          <p:cNvPr id="4" name="Rektangel 3">
            <a:extLst>
              <a:ext uri="{FF2B5EF4-FFF2-40B4-BE49-F238E27FC236}">
                <a16:creationId xmlns:a16="http://schemas.microsoft.com/office/drawing/2014/main" id="{C16CF384-2BA5-1F4B-83EE-27C0A12A056F}"/>
              </a:ext>
            </a:extLst>
          </p:cNvPr>
          <p:cNvSpPr/>
          <p:nvPr userDrawn="1"/>
        </p:nvSpPr>
        <p:spPr>
          <a:xfrm>
            <a:off x="0" y="6464298"/>
            <a:ext cx="4864894" cy="235962"/>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ctr" defTabSz="1219169" rtl="0" fontAlgn="auto" latinLnBrk="0" hangingPunct="0">
              <a:lnSpc>
                <a:spcPct val="100000"/>
              </a:lnSpc>
              <a:spcBef>
                <a:spcPts val="0"/>
              </a:spcBef>
              <a:spcAft>
                <a:spcPts val="0"/>
              </a:spcAft>
              <a:buClrTx/>
              <a:buSzTx/>
              <a:buFontTx/>
              <a:buNone/>
              <a:tabLst/>
            </a:pPr>
            <a:endParaRPr kumimoji="0" lang="sv-SE" sz="1200" b="0" i="0" u="none" strike="noStrike" cap="none" spc="0" normalizeH="0" baseline="0" dirty="0">
              <a:ln>
                <a:noFill/>
              </a:ln>
              <a:solidFill>
                <a:srgbClr val="5E5E5E"/>
              </a:solidFill>
              <a:effectLst/>
              <a:uFillTx/>
              <a:latin typeface="Archivo" pitchFamily="2" charset="77"/>
              <a:ea typeface="+mj-ea"/>
              <a:cs typeface="Archivo" pitchFamily="2" charset="77"/>
              <a:sym typeface="Archivo"/>
            </a:endParaRPr>
          </a:p>
        </p:txBody>
      </p:sp>
      <p:sp>
        <p:nvSpPr>
          <p:cNvPr id="19" name="Rektangel 18">
            <a:extLst>
              <a:ext uri="{FF2B5EF4-FFF2-40B4-BE49-F238E27FC236}">
                <a16:creationId xmlns:a16="http://schemas.microsoft.com/office/drawing/2014/main" id="{266D89B8-DC4A-5849-B29F-341CD959430B}"/>
              </a:ext>
            </a:extLst>
          </p:cNvPr>
          <p:cNvSpPr/>
          <p:nvPr userDrawn="1"/>
        </p:nvSpPr>
        <p:spPr>
          <a:xfrm>
            <a:off x="9666515" y="6307916"/>
            <a:ext cx="2525485" cy="235962"/>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ctr" defTabSz="1219169" rtl="0" fontAlgn="auto" latinLnBrk="0" hangingPunct="0">
              <a:lnSpc>
                <a:spcPct val="100000"/>
              </a:lnSpc>
              <a:spcBef>
                <a:spcPts val="0"/>
              </a:spcBef>
              <a:spcAft>
                <a:spcPts val="0"/>
              </a:spcAft>
              <a:buClrTx/>
              <a:buSzTx/>
              <a:buFontTx/>
              <a:buNone/>
              <a:tabLst/>
            </a:pPr>
            <a:endParaRPr kumimoji="0" lang="sv-SE" sz="1200" b="0" i="0" u="none" strike="noStrike" cap="none" spc="0" normalizeH="0" baseline="0" dirty="0">
              <a:ln>
                <a:noFill/>
              </a:ln>
              <a:solidFill>
                <a:srgbClr val="5E5E5E"/>
              </a:solidFill>
              <a:effectLst/>
              <a:uFillTx/>
              <a:latin typeface="Archivo" pitchFamily="2" charset="77"/>
              <a:ea typeface="+mj-ea"/>
              <a:cs typeface="Archivo" pitchFamily="2" charset="77"/>
              <a:sym typeface="Archivo"/>
            </a:endParaRPr>
          </a:p>
        </p:txBody>
      </p:sp>
      <p:pic>
        <p:nvPicPr>
          <p:cNvPr id="3" name="Bildobjekt 2">
            <a:extLst>
              <a:ext uri="{FF2B5EF4-FFF2-40B4-BE49-F238E27FC236}">
                <a16:creationId xmlns:a16="http://schemas.microsoft.com/office/drawing/2014/main" id="{31F4FD7C-48A8-8043-AE70-4C0C585E13C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9862347" y="5803631"/>
            <a:ext cx="2241127" cy="1054089"/>
          </a:xfrm>
          <a:prstGeom prst="rect">
            <a:avLst/>
          </a:prstGeom>
        </p:spPr>
      </p:pic>
      <p:sp>
        <p:nvSpPr>
          <p:cNvPr id="7" name="Brödtext nivå ett…">
            <a:extLst>
              <a:ext uri="{FF2B5EF4-FFF2-40B4-BE49-F238E27FC236}">
                <a16:creationId xmlns:a16="http://schemas.microsoft.com/office/drawing/2014/main" id="{057770CB-DD2C-497B-B57E-F86A99075FD3}"/>
              </a:ext>
            </a:extLst>
          </p:cNvPr>
          <p:cNvSpPr txBox="1">
            <a:spLocks noGrp="1"/>
          </p:cNvSpPr>
          <p:nvPr>
            <p:ph type="body" sz="quarter" idx="22" hasCustomPrompt="1"/>
          </p:nvPr>
        </p:nvSpPr>
        <p:spPr>
          <a:xfrm>
            <a:off x="603248" y="5880471"/>
            <a:ext cx="9170573" cy="373639"/>
          </a:xfrm>
          <a:prstGeom prst="rect">
            <a:avLst/>
          </a:prstGeom>
        </p:spPr>
        <p:txBody>
          <a:bodyPr numCol="1" spcCol="38100">
            <a:normAutofit/>
          </a:bodyPr>
          <a:lstStyle>
            <a:lvl1pPr marL="0" indent="0" defTabSz="412750">
              <a:lnSpc>
                <a:spcPct val="100000"/>
              </a:lnSpc>
              <a:spcBef>
                <a:spcPts val="0"/>
              </a:spcBef>
              <a:buSzTx/>
              <a:buNone/>
              <a:defRPr sz="1400" b="0" i="0" spc="50" baseline="0">
                <a:solidFill>
                  <a:srgbClr val="005496"/>
                </a:solidFill>
                <a:latin typeface="Archivo" pitchFamily="2" charset="77"/>
                <a:cs typeface="Archivo" pitchFamily="2" charset="77"/>
              </a:defRPr>
            </a:lvl1pPr>
          </a:lstStyle>
          <a:p>
            <a:r>
              <a:rPr lang="en-US" dirty="0"/>
              <a:t>Click to add job title</a:t>
            </a:r>
            <a:endParaRPr dirty="0"/>
          </a:p>
        </p:txBody>
      </p:sp>
      <p:sp>
        <p:nvSpPr>
          <p:cNvPr id="8" name="Date Placeholder 3">
            <a:extLst>
              <a:ext uri="{FF2B5EF4-FFF2-40B4-BE49-F238E27FC236}">
                <a16:creationId xmlns:a16="http://schemas.microsoft.com/office/drawing/2014/main" id="{C86F65D0-3674-4FCA-A269-EC1969D0A560}"/>
              </a:ext>
            </a:extLst>
          </p:cNvPr>
          <p:cNvSpPr>
            <a:spLocks noGrp="1"/>
          </p:cNvSpPr>
          <p:nvPr>
            <p:ph type="dt" sz="half" idx="2"/>
          </p:nvPr>
        </p:nvSpPr>
        <p:spPr>
          <a:xfrm>
            <a:off x="591793" y="6431676"/>
            <a:ext cx="1224000" cy="216000"/>
          </a:xfrm>
          <a:prstGeom prst="rect">
            <a:avLst/>
          </a:prstGeom>
        </p:spPr>
        <p:txBody>
          <a:bodyPr vert="horz" lIns="0" tIns="0" rIns="0" bIns="0" rtlCol="0" anchor="b" anchorCtr="0"/>
          <a:lstStyle>
            <a:lvl1pPr algn="l">
              <a:defRPr sz="800" i="1">
                <a:solidFill>
                  <a:schemeClr val="bg1">
                    <a:lumMod val="65000"/>
                  </a:schemeClr>
                </a:solidFill>
              </a:defRPr>
            </a:lvl1pPr>
          </a:lstStyle>
          <a:p>
            <a:r>
              <a:rPr lang="en-US" noProof="0"/>
              <a:t>November 2022</a:t>
            </a:r>
            <a:endParaRPr lang="en-US" noProof="0" dirty="0"/>
          </a:p>
        </p:txBody>
      </p:sp>
      <p:sp>
        <p:nvSpPr>
          <p:cNvPr id="9" name="Footer Placeholder 4">
            <a:extLst>
              <a:ext uri="{FF2B5EF4-FFF2-40B4-BE49-F238E27FC236}">
                <a16:creationId xmlns:a16="http://schemas.microsoft.com/office/drawing/2014/main" id="{EEDB4D53-ACC4-44C0-A5B8-5F411FA6BF58}"/>
              </a:ext>
            </a:extLst>
          </p:cNvPr>
          <p:cNvSpPr>
            <a:spLocks noGrp="1"/>
          </p:cNvSpPr>
          <p:nvPr>
            <p:ph type="ftr" sz="quarter" idx="3"/>
          </p:nvPr>
        </p:nvSpPr>
        <p:spPr>
          <a:xfrm>
            <a:off x="1907465" y="6431676"/>
            <a:ext cx="3240000" cy="216000"/>
          </a:xfrm>
          <a:prstGeom prst="rect">
            <a:avLst/>
          </a:prstGeom>
        </p:spPr>
        <p:txBody>
          <a:bodyPr vert="horz" lIns="0" tIns="0" rIns="0" bIns="0" rtlCol="0" anchor="b" anchorCtr="0"/>
          <a:lstStyle>
            <a:lvl1pPr algn="l">
              <a:defRPr sz="800" i="1">
                <a:solidFill>
                  <a:schemeClr val="bg1">
                    <a:lumMod val="65000"/>
                  </a:schemeClr>
                </a:solidFill>
              </a:defRPr>
            </a:lvl1pPr>
          </a:lstStyle>
          <a:p>
            <a:r>
              <a:rPr lang="en-US" noProof="0"/>
              <a:t>Autoliv Supplier Code of Conduct</a:t>
            </a:r>
            <a:endParaRPr lang="en-US" noProof="0" dirty="0"/>
          </a:p>
        </p:txBody>
      </p:sp>
    </p:spTree>
    <p:extLst>
      <p:ext uri="{BB962C8B-B14F-4D97-AF65-F5344CB8AC3E}">
        <p14:creationId xmlns:p14="http://schemas.microsoft.com/office/powerpoint/2010/main" val="81839731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0333" y="210324"/>
            <a:ext cx="11178000" cy="813851"/>
          </a:xfrm>
        </p:spPr>
        <p:txBody>
          <a:bodyPr anchor="b" anchorCtr="0">
            <a:normAutofit/>
          </a:bodyPr>
          <a:lstStyle>
            <a:lvl1pPr>
              <a:defRPr sz="2400"/>
            </a:lvl1pPr>
          </a:lstStyle>
          <a:p>
            <a:r>
              <a:rPr lang="en-US" noProof="0"/>
              <a:t>Click to edit Master title style</a:t>
            </a:r>
            <a:endParaRPr lang="en-US" noProof="0" dirty="0"/>
          </a:p>
        </p:txBody>
      </p:sp>
      <p:sp>
        <p:nvSpPr>
          <p:cNvPr id="3" name="Content Placeholder 2"/>
          <p:cNvSpPr>
            <a:spLocks noGrp="1"/>
          </p:cNvSpPr>
          <p:nvPr>
            <p:ph idx="1"/>
          </p:nvPr>
        </p:nvSpPr>
        <p:spPr>
          <a:xfrm>
            <a:off x="550333" y="1152526"/>
            <a:ext cx="11178000" cy="4906788"/>
          </a:xfrm>
        </p:spPr>
        <p:txBody>
          <a:bodyPr/>
          <a:lstStyle>
            <a:lvl1pPr marL="228600" indent="-228600">
              <a:buFont typeface="Wingdings" panose="05000000000000000000" pitchFamily="2" charset="2"/>
              <a:buChar char="§"/>
              <a:defRPr sz="1600"/>
            </a:lvl1pPr>
            <a:lvl2pPr marL="590400" indent="-228600">
              <a:buFont typeface="Archivo" pitchFamily="2" charset="0"/>
              <a:buChar char="−"/>
              <a:defRPr sz="1400"/>
            </a:lvl2pPr>
            <a:lvl3pPr marL="928800" indent="-228600">
              <a:buFont typeface="Archivo" pitchFamily="2" charset="0"/>
              <a:buChar char="−"/>
              <a:defRPr sz="1200"/>
            </a:lvl3pPr>
            <a:lvl4pPr marL="1270800" indent="-228600">
              <a:buFont typeface="Archivo" pitchFamily="2" charset="0"/>
              <a:buChar char="−"/>
              <a:defRPr sz="1100"/>
            </a:lvl4pPr>
            <a:lvl5pPr marL="1602000" indent="-228600">
              <a:buFont typeface="Archivo" pitchFamily="2" charset="0"/>
              <a:buChar cha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Date Placeholder 3"/>
          <p:cNvSpPr>
            <a:spLocks noGrp="1"/>
          </p:cNvSpPr>
          <p:nvPr>
            <p:ph type="dt" sz="half" idx="10"/>
          </p:nvPr>
        </p:nvSpPr>
        <p:spPr/>
        <p:txBody>
          <a:bodyPr/>
          <a:lstStyle/>
          <a:p>
            <a:r>
              <a:rPr lang="en-US" noProof="0"/>
              <a:t>November 2022</a:t>
            </a:r>
            <a:endParaRPr lang="en-US" noProof="0" dirty="0"/>
          </a:p>
        </p:txBody>
      </p:sp>
      <p:sp>
        <p:nvSpPr>
          <p:cNvPr id="5" name="Footer Placeholder 4"/>
          <p:cNvSpPr>
            <a:spLocks noGrp="1"/>
          </p:cNvSpPr>
          <p:nvPr>
            <p:ph type="ftr" sz="quarter" idx="11"/>
          </p:nvPr>
        </p:nvSpPr>
        <p:spPr/>
        <p:txBody>
          <a:bodyPr/>
          <a:lstStyle/>
          <a:p>
            <a:r>
              <a:rPr lang="en-US" noProof="0"/>
              <a:t>Autoliv Supplier Code of Conduct</a:t>
            </a:r>
            <a:endParaRPr lang="en-US" noProof="0" dirty="0"/>
          </a:p>
        </p:txBody>
      </p:sp>
      <p:sp>
        <p:nvSpPr>
          <p:cNvPr id="6" name="Slide Number Placeholder 5"/>
          <p:cNvSpPr>
            <a:spLocks noGrp="1"/>
          </p:cNvSpPr>
          <p:nvPr>
            <p:ph type="sldNum" sz="quarter" idx="12"/>
          </p:nvPr>
        </p:nvSpPr>
        <p:spPr/>
        <p:txBody>
          <a:bodyPr/>
          <a:lstStyle/>
          <a:p>
            <a:fld id="{7E74F4B1-9ADB-4B50-83D6-797B7B30BEA4}" type="slidenum">
              <a:rPr lang="en-US" noProof="0" smtClean="0"/>
              <a:t>‹#›</a:t>
            </a:fld>
            <a:endParaRPr lang="en-US" noProof="0" dirty="0"/>
          </a:p>
        </p:txBody>
      </p:sp>
    </p:spTree>
    <p:extLst>
      <p:ext uri="{BB962C8B-B14F-4D97-AF65-F5344CB8AC3E}">
        <p14:creationId xmlns:p14="http://schemas.microsoft.com/office/powerpoint/2010/main" val="3972134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1" name="Picture Placeholder 14"/>
          <p:cNvSpPr>
            <a:spLocks noGrp="1"/>
          </p:cNvSpPr>
          <p:nvPr>
            <p:ph type="pic" sz="quarter" idx="15"/>
          </p:nvPr>
        </p:nvSpPr>
        <p:spPr>
          <a:xfrm>
            <a:off x="0" y="557784"/>
            <a:ext cx="12192000" cy="4862114"/>
          </a:xfrm>
          <a:solidFill>
            <a:srgbClr val="F2F3F3"/>
          </a:solidFill>
        </p:spPr>
        <p:txBody>
          <a:bodyPr anchor="t" anchorCtr="0"/>
          <a:lstStyle>
            <a:lvl1pPr marL="0" indent="0" algn="ctr">
              <a:buNone/>
              <a:defRPr sz="1400">
                <a:noFill/>
              </a:defRPr>
            </a:lvl1pPr>
          </a:lstStyle>
          <a:p>
            <a:r>
              <a:rPr lang="en-US"/>
              <a:t>Click icon to add picture</a:t>
            </a:r>
            <a:endParaRPr lang="en-US" dirty="0"/>
          </a:p>
        </p:txBody>
      </p:sp>
      <p:sp>
        <p:nvSpPr>
          <p:cNvPr id="2" name="Title 1"/>
          <p:cNvSpPr>
            <a:spLocks noGrp="1"/>
          </p:cNvSpPr>
          <p:nvPr>
            <p:ph type="ctrTitle"/>
          </p:nvPr>
        </p:nvSpPr>
        <p:spPr>
          <a:xfrm>
            <a:off x="588818" y="2733755"/>
            <a:ext cx="11014364" cy="641045"/>
          </a:xfrm>
          <a:noFill/>
        </p:spPr>
        <p:txBody>
          <a:bodyPr lIns="146304" tIns="0" rIns="144000" bIns="0" anchor="ctr" anchorCtr="0">
            <a:normAutofit/>
          </a:bodyPr>
          <a:lstStyle>
            <a:lvl1pPr algn="ctr">
              <a:defRPr sz="3600" b="0" spc="-30" baseline="0">
                <a:solidFill>
                  <a:schemeClr val="bg1"/>
                </a:solidFill>
              </a:defRPr>
            </a:lvl1pPr>
          </a:lstStyle>
          <a:p>
            <a:r>
              <a:rPr lang="en-US" noProof="0"/>
              <a:t>Click to edit Master title style</a:t>
            </a:r>
            <a:endParaRPr lang="en-US" noProof="0" dirty="0"/>
          </a:p>
        </p:txBody>
      </p:sp>
      <p:sp>
        <p:nvSpPr>
          <p:cNvPr id="39" name="Date Placeholder 3"/>
          <p:cNvSpPr>
            <a:spLocks noGrp="1"/>
          </p:cNvSpPr>
          <p:nvPr>
            <p:ph type="dt" sz="half" idx="10"/>
          </p:nvPr>
        </p:nvSpPr>
        <p:spPr>
          <a:xfrm>
            <a:off x="591793" y="6428232"/>
            <a:ext cx="1224000" cy="216000"/>
          </a:xfrm>
        </p:spPr>
        <p:txBody>
          <a:bodyPr/>
          <a:lstStyle/>
          <a:p>
            <a:r>
              <a:rPr lang="en-US" noProof="0"/>
              <a:t>November 2022</a:t>
            </a:r>
            <a:endParaRPr lang="en-US" noProof="0" dirty="0"/>
          </a:p>
        </p:txBody>
      </p:sp>
      <p:sp>
        <p:nvSpPr>
          <p:cNvPr id="40" name="Slide Number Placeholder 5"/>
          <p:cNvSpPr>
            <a:spLocks noGrp="1"/>
          </p:cNvSpPr>
          <p:nvPr>
            <p:ph type="sldNum" sz="quarter" idx="12"/>
          </p:nvPr>
        </p:nvSpPr>
        <p:spPr>
          <a:xfrm>
            <a:off x="116733" y="6428232"/>
            <a:ext cx="396000" cy="216000"/>
          </a:xfrm>
        </p:spPr>
        <p:txBody>
          <a:bodyPr/>
          <a:lstStyle/>
          <a:p>
            <a:fld id="{7E74F4B1-9ADB-4B50-83D6-797B7B30BEA4}" type="slidenum">
              <a:rPr lang="en-US" noProof="0" smtClean="0"/>
              <a:t>‹#›</a:t>
            </a:fld>
            <a:endParaRPr lang="en-US" noProof="0" dirty="0"/>
          </a:p>
        </p:txBody>
      </p:sp>
      <p:sp>
        <p:nvSpPr>
          <p:cNvPr id="41" name="Footer Placeholder 4"/>
          <p:cNvSpPr>
            <a:spLocks noGrp="1"/>
          </p:cNvSpPr>
          <p:nvPr>
            <p:ph type="ftr" sz="quarter" idx="11"/>
          </p:nvPr>
        </p:nvSpPr>
        <p:spPr>
          <a:xfrm>
            <a:off x="1907465" y="6428232"/>
            <a:ext cx="3240000" cy="216000"/>
          </a:xfrm>
        </p:spPr>
        <p:txBody>
          <a:bodyPr anchor="b" anchorCtr="0"/>
          <a:lstStyle/>
          <a:p>
            <a:r>
              <a:rPr lang="en-US" noProof="0"/>
              <a:t>Autoliv Supplier Code of Conduct</a:t>
            </a:r>
            <a:endParaRPr lang="en-US" noProof="0" dirty="0"/>
          </a:p>
        </p:txBody>
      </p:sp>
      <p:sp>
        <p:nvSpPr>
          <p:cNvPr id="6" name="Text Placeholder 5">
            <a:extLst>
              <a:ext uri="{FF2B5EF4-FFF2-40B4-BE49-F238E27FC236}">
                <a16:creationId xmlns:a16="http://schemas.microsoft.com/office/drawing/2014/main" id="{80C92EF8-6ED6-4FF0-AC8A-52C78929113B}"/>
              </a:ext>
            </a:extLst>
          </p:cNvPr>
          <p:cNvSpPr>
            <a:spLocks noGrp="1"/>
          </p:cNvSpPr>
          <p:nvPr>
            <p:ph type="body" sz="quarter" idx="16"/>
          </p:nvPr>
        </p:nvSpPr>
        <p:spPr>
          <a:xfrm>
            <a:off x="4719828" y="3376480"/>
            <a:ext cx="2752344" cy="237744"/>
          </a:xfrm>
          <a:solidFill>
            <a:schemeClr val="bg1"/>
          </a:solidFill>
        </p:spPr>
        <p:txBody>
          <a:bodyPr/>
          <a:lstStyle>
            <a:lvl1pPr marL="0" indent="0">
              <a:buNone/>
              <a:defRPr>
                <a:noFill/>
              </a:defRPr>
            </a:lvl1pPr>
          </a:lstStyle>
          <a:p>
            <a:pPr lvl="0"/>
            <a:r>
              <a:rPr lang="en-US"/>
              <a:t>Click to edit Master text styles</a:t>
            </a:r>
          </a:p>
        </p:txBody>
      </p:sp>
    </p:spTree>
    <p:extLst>
      <p:ext uri="{BB962C8B-B14F-4D97-AF65-F5344CB8AC3E}">
        <p14:creationId xmlns:p14="http://schemas.microsoft.com/office/powerpoint/2010/main" val="1077857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Left Picture Right">
    <p:bg>
      <p:bgRef idx="1001">
        <a:schemeClr val="bg1"/>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noProof="0"/>
              <a:t>November 2022</a:t>
            </a:r>
            <a:endParaRPr lang="en-US" noProof="0" dirty="0"/>
          </a:p>
        </p:txBody>
      </p:sp>
      <p:sp>
        <p:nvSpPr>
          <p:cNvPr id="6" name="Footer Placeholder 5"/>
          <p:cNvSpPr>
            <a:spLocks noGrp="1"/>
          </p:cNvSpPr>
          <p:nvPr>
            <p:ph type="ftr" sz="quarter" idx="11"/>
          </p:nvPr>
        </p:nvSpPr>
        <p:spPr/>
        <p:txBody>
          <a:bodyPr/>
          <a:lstStyle/>
          <a:p>
            <a:r>
              <a:rPr lang="en-US" noProof="0"/>
              <a:t>Autoliv Supplier Code of Conduct</a:t>
            </a:r>
            <a:endParaRPr lang="en-US" noProof="0" dirty="0"/>
          </a:p>
        </p:txBody>
      </p:sp>
      <p:sp>
        <p:nvSpPr>
          <p:cNvPr id="7" name="Slide Number Placeholder 6"/>
          <p:cNvSpPr>
            <a:spLocks noGrp="1"/>
          </p:cNvSpPr>
          <p:nvPr>
            <p:ph type="sldNum" sz="quarter" idx="12"/>
          </p:nvPr>
        </p:nvSpPr>
        <p:spPr/>
        <p:txBody>
          <a:bodyPr/>
          <a:lstStyle/>
          <a:p>
            <a:fld id="{7E74F4B1-9ADB-4B50-83D6-797B7B30BEA4}" type="slidenum">
              <a:rPr lang="en-US" noProof="0" smtClean="0"/>
              <a:t>‹#›</a:t>
            </a:fld>
            <a:endParaRPr lang="en-US" noProof="0" dirty="0"/>
          </a:p>
        </p:txBody>
      </p:sp>
      <p:sp>
        <p:nvSpPr>
          <p:cNvPr id="9" name="Title 8">
            <a:extLst>
              <a:ext uri="{FF2B5EF4-FFF2-40B4-BE49-F238E27FC236}">
                <a16:creationId xmlns:a16="http://schemas.microsoft.com/office/drawing/2014/main" id="{8EAA67B8-1F71-423B-BB8D-F4440C78EC10}"/>
              </a:ext>
            </a:extLst>
          </p:cNvPr>
          <p:cNvSpPr>
            <a:spLocks noGrp="1"/>
          </p:cNvSpPr>
          <p:nvPr>
            <p:ph type="title"/>
          </p:nvPr>
        </p:nvSpPr>
        <p:spPr>
          <a:xfrm>
            <a:off x="0" y="0"/>
            <a:ext cx="6096001" cy="1116000"/>
          </a:xfrm>
        </p:spPr>
        <p:txBody>
          <a:bodyPr lIns="91440" anchor="b" anchorCtr="0">
            <a:normAutofit/>
          </a:bodyPr>
          <a:lstStyle>
            <a:lvl1pPr>
              <a:defRPr sz="28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CF87BD23-19B9-4878-8CAA-C30895073750}"/>
              </a:ext>
            </a:extLst>
          </p:cNvPr>
          <p:cNvSpPr>
            <a:spLocks noGrp="1"/>
          </p:cNvSpPr>
          <p:nvPr>
            <p:ph type="pic" sz="quarter" idx="13" hasCustomPrompt="1"/>
          </p:nvPr>
        </p:nvSpPr>
        <p:spPr>
          <a:xfrm>
            <a:off x="6096000" y="0"/>
            <a:ext cx="6096000" cy="5760720"/>
          </a:xfrm>
        </p:spPr>
        <p:txBody>
          <a:bodyPr anchor="t" anchorCtr="1"/>
          <a:lstStyle>
            <a:lvl1pPr marL="0" indent="0">
              <a:buNone/>
              <a:defRPr sz="1800"/>
            </a:lvl1pPr>
          </a:lstStyle>
          <a:p>
            <a:r>
              <a:rPr lang="en-US" dirty="0"/>
              <a:t>Click Icon to add picture</a:t>
            </a:r>
          </a:p>
        </p:txBody>
      </p:sp>
      <p:sp>
        <p:nvSpPr>
          <p:cNvPr id="8" name="Text Placeholder 7">
            <a:extLst>
              <a:ext uri="{FF2B5EF4-FFF2-40B4-BE49-F238E27FC236}">
                <a16:creationId xmlns:a16="http://schemas.microsoft.com/office/drawing/2014/main" id="{54F67415-6B05-4801-B63B-2612B1021829}"/>
              </a:ext>
            </a:extLst>
          </p:cNvPr>
          <p:cNvSpPr>
            <a:spLocks noGrp="1"/>
          </p:cNvSpPr>
          <p:nvPr>
            <p:ph type="body" sz="quarter" idx="14"/>
          </p:nvPr>
        </p:nvSpPr>
        <p:spPr>
          <a:xfrm>
            <a:off x="0" y="1304925"/>
            <a:ext cx="6096000" cy="4456114"/>
          </a:xfrm>
        </p:spPr>
        <p:txBody>
          <a:bodyPr lIns="91440"/>
          <a:lstStyle>
            <a:lvl1pPr>
              <a:defRPr sz="1600">
                <a:solidFill>
                  <a:srgbClr val="005496"/>
                </a:solidFill>
              </a:defRPr>
            </a:lvl1pPr>
            <a:lvl2pPr>
              <a:defRPr sz="1400">
                <a:solidFill>
                  <a:srgbClr val="005496"/>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76410266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Left Text Right">
    <p:bg>
      <p:bgRef idx="1001">
        <a:schemeClr val="bg1"/>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noProof="0"/>
              <a:t>November 2022</a:t>
            </a:r>
            <a:endParaRPr lang="en-US" noProof="0" dirty="0"/>
          </a:p>
        </p:txBody>
      </p:sp>
      <p:sp>
        <p:nvSpPr>
          <p:cNvPr id="6" name="Footer Placeholder 5"/>
          <p:cNvSpPr>
            <a:spLocks noGrp="1"/>
          </p:cNvSpPr>
          <p:nvPr>
            <p:ph type="ftr" sz="quarter" idx="11"/>
          </p:nvPr>
        </p:nvSpPr>
        <p:spPr/>
        <p:txBody>
          <a:bodyPr/>
          <a:lstStyle/>
          <a:p>
            <a:r>
              <a:rPr lang="en-US" noProof="0"/>
              <a:t>Autoliv Supplier Code of Conduct</a:t>
            </a:r>
            <a:endParaRPr lang="en-US" noProof="0" dirty="0"/>
          </a:p>
        </p:txBody>
      </p:sp>
      <p:sp>
        <p:nvSpPr>
          <p:cNvPr id="7" name="Slide Number Placeholder 6"/>
          <p:cNvSpPr>
            <a:spLocks noGrp="1"/>
          </p:cNvSpPr>
          <p:nvPr>
            <p:ph type="sldNum" sz="quarter" idx="12"/>
          </p:nvPr>
        </p:nvSpPr>
        <p:spPr/>
        <p:txBody>
          <a:bodyPr/>
          <a:lstStyle/>
          <a:p>
            <a:fld id="{7E74F4B1-9ADB-4B50-83D6-797B7B30BEA4}" type="slidenum">
              <a:rPr lang="en-US" noProof="0" smtClean="0"/>
              <a:t>‹#›</a:t>
            </a:fld>
            <a:endParaRPr lang="en-US" noProof="0" dirty="0"/>
          </a:p>
        </p:txBody>
      </p:sp>
      <p:sp>
        <p:nvSpPr>
          <p:cNvPr id="9" name="Title 8">
            <a:extLst>
              <a:ext uri="{FF2B5EF4-FFF2-40B4-BE49-F238E27FC236}">
                <a16:creationId xmlns:a16="http://schemas.microsoft.com/office/drawing/2014/main" id="{8EAA67B8-1F71-423B-BB8D-F4440C78EC10}"/>
              </a:ext>
            </a:extLst>
          </p:cNvPr>
          <p:cNvSpPr>
            <a:spLocks noGrp="1"/>
          </p:cNvSpPr>
          <p:nvPr>
            <p:ph type="title"/>
          </p:nvPr>
        </p:nvSpPr>
        <p:spPr>
          <a:xfrm>
            <a:off x="6096000" y="0"/>
            <a:ext cx="5572126" cy="1116000"/>
          </a:xfrm>
        </p:spPr>
        <p:txBody>
          <a:bodyPr lIns="91440" anchor="b" anchorCtr="0">
            <a:normAutofit/>
          </a:bodyPr>
          <a:lstStyle>
            <a:lvl1pPr>
              <a:defRPr sz="28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CF87BD23-19B9-4878-8CAA-C30895073750}"/>
              </a:ext>
            </a:extLst>
          </p:cNvPr>
          <p:cNvSpPr>
            <a:spLocks noGrp="1"/>
          </p:cNvSpPr>
          <p:nvPr>
            <p:ph type="pic" sz="quarter" idx="13" hasCustomPrompt="1"/>
          </p:nvPr>
        </p:nvSpPr>
        <p:spPr>
          <a:xfrm>
            <a:off x="-1" y="0"/>
            <a:ext cx="6096000" cy="5760720"/>
          </a:xfrm>
        </p:spPr>
        <p:txBody>
          <a:bodyPr anchor="t" anchorCtr="1"/>
          <a:lstStyle>
            <a:lvl1pPr marL="0" indent="0">
              <a:buNone/>
              <a:defRPr sz="1800"/>
            </a:lvl1pPr>
          </a:lstStyle>
          <a:p>
            <a:r>
              <a:rPr lang="en-US" dirty="0"/>
              <a:t>Click Icon to add picture</a:t>
            </a:r>
          </a:p>
        </p:txBody>
      </p:sp>
      <p:sp>
        <p:nvSpPr>
          <p:cNvPr id="8" name="Text Placeholder 7">
            <a:extLst>
              <a:ext uri="{FF2B5EF4-FFF2-40B4-BE49-F238E27FC236}">
                <a16:creationId xmlns:a16="http://schemas.microsoft.com/office/drawing/2014/main" id="{54F67415-6B05-4801-B63B-2612B1021829}"/>
              </a:ext>
            </a:extLst>
          </p:cNvPr>
          <p:cNvSpPr>
            <a:spLocks noGrp="1"/>
          </p:cNvSpPr>
          <p:nvPr>
            <p:ph type="body" sz="quarter" idx="14"/>
          </p:nvPr>
        </p:nvSpPr>
        <p:spPr>
          <a:xfrm>
            <a:off x="6095999" y="1304925"/>
            <a:ext cx="5572126" cy="4456114"/>
          </a:xfrm>
        </p:spPr>
        <p:txBody>
          <a:bodyPr lIns="91440"/>
          <a:lstStyle>
            <a:lvl1pPr>
              <a:defRPr sz="1600">
                <a:solidFill>
                  <a:srgbClr val="005496"/>
                </a:solidFill>
              </a:defRPr>
            </a:lvl1pPr>
            <a:lvl2pPr>
              <a:defRPr sz="1400">
                <a:solidFill>
                  <a:srgbClr val="005496"/>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533117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Left Content Right">
    <p:bg>
      <p:bgRef idx="1001">
        <a:schemeClr val="bg1"/>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noProof="0"/>
              <a:t>November 2022</a:t>
            </a:r>
            <a:endParaRPr lang="en-US" noProof="0" dirty="0"/>
          </a:p>
        </p:txBody>
      </p:sp>
      <p:sp>
        <p:nvSpPr>
          <p:cNvPr id="6" name="Footer Placeholder 5"/>
          <p:cNvSpPr>
            <a:spLocks noGrp="1"/>
          </p:cNvSpPr>
          <p:nvPr>
            <p:ph type="ftr" sz="quarter" idx="11"/>
          </p:nvPr>
        </p:nvSpPr>
        <p:spPr/>
        <p:txBody>
          <a:bodyPr/>
          <a:lstStyle/>
          <a:p>
            <a:r>
              <a:rPr lang="en-US" noProof="0"/>
              <a:t>Autoliv Supplier Code of Conduct</a:t>
            </a:r>
            <a:endParaRPr lang="en-US" noProof="0" dirty="0"/>
          </a:p>
        </p:txBody>
      </p:sp>
      <p:sp>
        <p:nvSpPr>
          <p:cNvPr id="7" name="Slide Number Placeholder 6"/>
          <p:cNvSpPr>
            <a:spLocks noGrp="1"/>
          </p:cNvSpPr>
          <p:nvPr>
            <p:ph type="sldNum" sz="quarter" idx="12"/>
          </p:nvPr>
        </p:nvSpPr>
        <p:spPr/>
        <p:txBody>
          <a:bodyPr/>
          <a:lstStyle/>
          <a:p>
            <a:fld id="{7E74F4B1-9ADB-4B50-83D6-797B7B30BEA4}" type="slidenum">
              <a:rPr lang="en-US" noProof="0" smtClean="0"/>
              <a:t>‹#›</a:t>
            </a:fld>
            <a:endParaRPr lang="en-US" noProof="0" dirty="0"/>
          </a:p>
        </p:txBody>
      </p:sp>
      <p:sp>
        <p:nvSpPr>
          <p:cNvPr id="9" name="Title 8">
            <a:extLst>
              <a:ext uri="{FF2B5EF4-FFF2-40B4-BE49-F238E27FC236}">
                <a16:creationId xmlns:a16="http://schemas.microsoft.com/office/drawing/2014/main" id="{8EAA67B8-1F71-423B-BB8D-F4440C78EC10}"/>
              </a:ext>
            </a:extLst>
          </p:cNvPr>
          <p:cNvSpPr>
            <a:spLocks noGrp="1"/>
          </p:cNvSpPr>
          <p:nvPr>
            <p:ph type="title"/>
          </p:nvPr>
        </p:nvSpPr>
        <p:spPr>
          <a:xfrm>
            <a:off x="1" y="0"/>
            <a:ext cx="6095998" cy="1116000"/>
          </a:xfrm>
        </p:spPr>
        <p:txBody>
          <a:bodyPr lIns="91440" anchor="b" anchorCtr="0">
            <a:normAutofit/>
          </a:bodyPr>
          <a:lstStyle>
            <a:lvl1pPr>
              <a:defRPr sz="2800"/>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54F67415-6B05-4801-B63B-2612B1021829}"/>
              </a:ext>
            </a:extLst>
          </p:cNvPr>
          <p:cNvSpPr>
            <a:spLocks noGrp="1"/>
          </p:cNvSpPr>
          <p:nvPr>
            <p:ph type="body" sz="quarter" idx="14"/>
          </p:nvPr>
        </p:nvSpPr>
        <p:spPr>
          <a:xfrm>
            <a:off x="0" y="1304925"/>
            <a:ext cx="6096000" cy="4456114"/>
          </a:xfrm>
        </p:spPr>
        <p:txBody>
          <a:bodyPr lIns="91440"/>
          <a:lstStyle>
            <a:lvl1pPr>
              <a:defRPr sz="1600">
                <a:solidFill>
                  <a:srgbClr val="005496"/>
                </a:solidFill>
              </a:defRPr>
            </a:lvl1pPr>
            <a:lvl2pPr>
              <a:defRPr sz="1400">
                <a:solidFill>
                  <a:srgbClr val="005496"/>
                </a:solidFill>
              </a:defRPr>
            </a:lvl2pPr>
          </a:lstStyle>
          <a:p>
            <a:pPr lvl="0"/>
            <a:r>
              <a:rPr lang="en-US"/>
              <a:t>Click to edit Master text styles</a:t>
            </a:r>
          </a:p>
          <a:p>
            <a:pPr lvl="1"/>
            <a:r>
              <a:rPr lang="en-US"/>
              <a:t>Second level</a:t>
            </a:r>
          </a:p>
        </p:txBody>
      </p:sp>
      <p:sp>
        <p:nvSpPr>
          <p:cNvPr id="3" name="Content Placeholder 2">
            <a:extLst>
              <a:ext uri="{FF2B5EF4-FFF2-40B4-BE49-F238E27FC236}">
                <a16:creationId xmlns:a16="http://schemas.microsoft.com/office/drawing/2014/main" id="{3F50934E-65B7-42A9-ABCC-A31DDB41831B}"/>
              </a:ext>
            </a:extLst>
          </p:cNvPr>
          <p:cNvSpPr>
            <a:spLocks noGrp="1"/>
          </p:cNvSpPr>
          <p:nvPr>
            <p:ph sz="quarter" idx="15" hasCustomPrompt="1"/>
          </p:nvPr>
        </p:nvSpPr>
        <p:spPr>
          <a:xfrm>
            <a:off x="6095999" y="-1"/>
            <a:ext cx="6096001" cy="5761039"/>
          </a:xfrm>
        </p:spPr>
        <p:txBody>
          <a:bodyPr/>
          <a:lstStyle>
            <a:lvl1pPr marL="0" indent="0" algn="ctr">
              <a:buNone/>
              <a:defRPr sz="1400"/>
            </a:lvl1pPr>
          </a:lstStyle>
          <a:p>
            <a:pPr lvl="0"/>
            <a:r>
              <a:rPr lang="en-US" dirty="0"/>
              <a:t>Click to add content</a:t>
            </a:r>
          </a:p>
        </p:txBody>
      </p:sp>
    </p:spTree>
    <p:extLst>
      <p:ext uri="{BB962C8B-B14F-4D97-AF65-F5344CB8AC3E}">
        <p14:creationId xmlns:p14="http://schemas.microsoft.com/office/powerpoint/2010/main" val="27622722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Left Text Right">
    <p:bg>
      <p:bgRef idx="1001">
        <a:schemeClr val="bg1"/>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noProof="0"/>
              <a:t>November 2022</a:t>
            </a:r>
            <a:endParaRPr lang="en-US" noProof="0" dirty="0"/>
          </a:p>
        </p:txBody>
      </p:sp>
      <p:sp>
        <p:nvSpPr>
          <p:cNvPr id="6" name="Footer Placeholder 5"/>
          <p:cNvSpPr>
            <a:spLocks noGrp="1"/>
          </p:cNvSpPr>
          <p:nvPr>
            <p:ph type="ftr" sz="quarter" idx="11"/>
          </p:nvPr>
        </p:nvSpPr>
        <p:spPr/>
        <p:txBody>
          <a:bodyPr/>
          <a:lstStyle/>
          <a:p>
            <a:r>
              <a:rPr lang="en-US" noProof="0"/>
              <a:t>Autoliv Supplier Code of Conduct</a:t>
            </a:r>
            <a:endParaRPr lang="en-US" noProof="0" dirty="0"/>
          </a:p>
        </p:txBody>
      </p:sp>
      <p:sp>
        <p:nvSpPr>
          <p:cNvPr id="7" name="Slide Number Placeholder 6"/>
          <p:cNvSpPr>
            <a:spLocks noGrp="1"/>
          </p:cNvSpPr>
          <p:nvPr>
            <p:ph type="sldNum" sz="quarter" idx="12"/>
          </p:nvPr>
        </p:nvSpPr>
        <p:spPr/>
        <p:txBody>
          <a:bodyPr/>
          <a:lstStyle/>
          <a:p>
            <a:fld id="{7E74F4B1-9ADB-4B50-83D6-797B7B30BEA4}" type="slidenum">
              <a:rPr lang="en-US" noProof="0" smtClean="0"/>
              <a:t>‹#›</a:t>
            </a:fld>
            <a:endParaRPr lang="en-US" noProof="0" dirty="0"/>
          </a:p>
        </p:txBody>
      </p:sp>
      <p:sp>
        <p:nvSpPr>
          <p:cNvPr id="9" name="Title 8">
            <a:extLst>
              <a:ext uri="{FF2B5EF4-FFF2-40B4-BE49-F238E27FC236}">
                <a16:creationId xmlns:a16="http://schemas.microsoft.com/office/drawing/2014/main" id="{8EAA67B8-1F71-423B-BB8D-F4440C78EC10}"/>
              </a:ext>
            </a:extLst>
          </p:cNvPr>
          <p:cNvSpPr>
            <a:spLocks noGrp="1"/>
          </p:cNvSpPr>
          <p:nvPr>
            <p:ph type="title"/>
          </p:nvPr>
        </p:nvSpPr>
        <p:spPr>
          <a:xfrm>
            <a:off x="6096001" y="0"/>
            <a:ext cx="5572124" cy="1116000"/>
          </a:xfrm>
        </p:spPr>
        <p:txBody>
          <a:bodyPr lIns="91440" anchor="b" anchorCtr="0">
            <a:normAutofit/>
          </a:bodyPr>
          <a:lstStyle>
            <a:lvl1pPr>
              <a:defRPr sz="2800"/>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54F67415-6B05-4801-B63B-2612B1021829}"/>
              </a:ext>
            </a:extLst>
          </p:cNvPr>
          <p:cNvSpPr>
            <a:spLocks noGrp="1"/>
          </p:cNvSpPr>
          <p:nvPr>
            <p:ph type="body" sz="quarter" idx="14"/>
          </p:nvPr>
        </p:nvSpPr>
        <p:spPr>
          <a:xfrm>
            <a:off x="6096000" y="1304925"/>
            <a:ext cx="5572125" cy="4456114"/>
          </a:xfrm>
        </p:spPr>
        <p:txBody>
          <a:bodyPr lIns="91440"/>
          <a:lstStyle>
            <a:lvl1pPr>
              <a:defRPr sz="1600">
                <a:solidFill>
                  <a:srgbClr val="005496"/>
                </a:solidFill>
              </a:defRPr>
            </a:lvl1pPr>
            <a:lvl2pPr>
              <a:defRPr sz="1400">
                <a:solidFill>
                  <a:srgbClr val="005496"/>
                </a:solidFill>
              </a:defRPr>
            </a:lvl2pPr>
          </a:lstStyle>
          <a:p>
            <a:pPr lvl="0"/>
            <a:r>
              <a:rPr lang="en-US"/>
              <a:t>Click to edit Master text styles</a:t>
            </a:r>
          </a:p>
          <a:p>
            <a:pPr lvl="1"/>
            <a:r>
              <a:rPr lang="en-US"/>
              <a:t>Second level</a:t>
            </a:r>
          </a:p>
        </p:txBody>
      </p:sp>
      <p:sp>
        <p:nvSpPr>
          <p:cNvPr id="3" name="Content Placeholder 2">
            <a:extLst>
              <a:ext uri="{FF2B5EF4-FFF2-40B4-BE49-F238E27FC236}">
                <a16:creationId xmlns:a16="http://schemas.microsoft.com/office/drawing/2014/main" id="{3F50934E-65B7-42A9-ABCC-A31DDB41831B}"/>
              </a:ext>
            </a:extLst>
          </p:cNvPr>
          <p:cNvSpPr>
            <a:spLocks noGrp="1"/>
          </p:cNvSpPr>
          <p:nvPr>
            <p:ph sz="quarter" idx="15" hasCustomPrompt="1"/>
          </p:nvPr>
        </p:nvSpPr>
        <p:spPr>
          <a:xfrm>
            <a:off x="-1" y="0"/>
            <a:ext cx="6096001" cy="5761039"/>
          </a:xfrm>
        </p:spPr>
        <p:txBody>
          <a:bodyPr/>
          <a:lstStyle>
            <a:lvl1pPr marL="0" indent="0" algn="ctr">
              <a:buNone/>
              <a:defRPr sz="1400"/>
            </a:lvl1pPr>
          </a:lstStyle>
          <a:p>
            <a:pPr lvl="0"/>
            <a:r>
              <a:rPr lang="en-US" dirty="0"/>
              <a:t>Click to add content</a:t>
            </a:r>
          </a:p>
        </p:txBody>
      </p:sp>
    </p:spTree>
    <p:extLst>
      <p:ext uri="{BB962C8B-B14F-4D97-AF65-F5344CB8AC3E}">
        <p14:creationId xmlns:p14="http://schemas.microsoft.com/office/powerpoint/2010/main" val="48366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0333" y="210324"/>
            <a:ext cx="11178000" cy="813851"/>
          </a:xfrm>
        </p:spPr>
        <p:txBody>
          <a:bodyPr anchor="b" anchorCtr="0">
            <a:normAutofit/>
          </a:bodyPr>
          <a:lstStyle>
            <a:lvl1pPr>
              <a:defRPr sz="2400"/>
            </a:lvl1pPr>
          </a:lstStyle>
          <a:p>
            <a:r>
              <a:rPr lang="en-US" noProof="0"/>
              <a:t>Click to edit Master title style</a:t>
            </a:r>
            <a:endParaRPr lang="en-US" noProof="0" dirty="0"/>
          </a:p>
        </p:txBody>
      </p:sp>
      <p:sp>
        <p:nvSpPr>
          <p:cNvPr id="3" name="Content Placeholder 2"/>
          <p:cNvSpPr>
            <a:spLocks noGrp="1"/>
          </p:cNvSpPr>
          <p:nvPr>
            <p:ph idx="1"/>
          </p:nvPr>
        </p:nvSpPr>
        <p:spPr>
          <a:xfrm>
            <a:off x="550333" y="1152526"/>
            <a:ext cx="11178000" cy="4906788"/>
          </a:xfrm>
        </p:spPr>
        <p:txBody>
          <a:bodyPr/>
          <a:lstStyle>
            <a:lvl1pPr marL="228600" indent="-228600">
              <a:buFont typeface="Wingdings" panose="05000000000000000000" pitchFamily="2" charset="2"/>
              <a:buChar char="§"/>
              <a:defRPr sz="1600"/>
            </a:lvl1pPr>
            <a:lvl2pPr marL="590400" indent="-228600">
              <a:buFont typeface="Archivo" pitchFamily="2" charset="0"/>
              <a:buChar char="−"/>
              <a:defRPr sz="1400"/>
            </a:lvl2pPr>
            <a:lvl3pPr marL="928800" indent="-228600">
              <a:buFont typeface="Archivo" pitchFamily="2" charset="0"/>
              <a:buChar char="−"/>
              <a:defRPr sz="1200"/>
            </a:lvl3pPr>
            <a:lvl4pPr marL="1270800" indent="-228600">
              <a:buFont typeface="Archivo" pitchFamily="2" charset="0"/>
              <a:buChar char="−"/>
              <a:defRPr sz="1100"/>
            </a:lvl4pPr>
            <a:lvl5pPr marL="1602000" indent="-228600">
              <a:buFont typeface="Archivo" pitchFamily="2" charset="0"/>
              <a:buChar cha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Date Placeholder 3"/>
          <p:cNvSpPr>
            <a:spLocks noGrp="1"/>
          </p:cNvSpPr>
          <p:nvPr>
            <p:ph type="dt" sz="half" idx="10"/>
          </p:nvPr>
        </p:nvSpPr>
        <p:spPr/>
        <p:txBody>
          <a:bodyPr/>
          <a:lstStyle/>
          <a:p>
            <a:r>
              <a:rPr lang="en-US" noProof="0"/>
              <a:t>Date</a:t>
            </a:r>
            <a:endParaRPr lang="en-US" noProof="0" dirty="0"/>
          </a:p>
        </p:txBody>
      </p:sp>
      <p:sp>
        <p:nvSpPr>
          <p:cNvPr id="5" name="Footer Placeholder 4"/>
          <p:cNvSpPr>
            <a:spLocks noGrp="1"/>
          </p:cNvSpPr>
          <p:nvPr>
            <p:ph type="ftr" sz="quarter" idx="11"/>
          </p:nvPr>
        </p:nvSpPr>
        <p:spPr/>
        <p:txBody>
          <a:bodyPr/>
          <a:lstStyle/>
          <a:p>
            <a:r>
              <a:rPr lang="en-US" noProof="0"/>
              <a:t>Presentation Name</a:t>
            </a:r>
            <a:endParaRPr lang="en-US" noProof="0" dirty="0"/>
          </a:p>
        </p:txBody>
      </p:sp>
      <p:sp>
        <p:nvSpPr>
          <p:cNvPr id="6" name="Slide Number Placeholder 5"/>
          <p:cNvSpPr>
            <a:spLocks noGrp="1"/>
          </p:cNvSpPr>
          <p:nvPr>
            <p:ph type="sldNum" sz="quarter" idx="12"/>
          </p:nvPr>
        </p:nvSpPr>
        <p:spPr/>
        <p:txBody>
          <a:bodyPr/>
          <a:lstStyle/>
          <a:p>
            <a:fld id="{7E74F4B1-9ADB-4B50-83D6-797B7B30BEA4}" type="slidenum">
              <a:rPr lang="en-US" noProof="0" smtClean="0"/>
              <a:t>‹#›</a:t>
            </a:fld>
            <a:endParaRPr lang="en-US" noProof="0" dirty="0"/>
          </a:p>
        </p:txBody>
      </p:sp>
    </p:spTree>
    <p:extLst>
      <p:ext uri="{BB962C8B-B14F-4D97-AF65-F5344CB8AC3E}">
        <p14:creationId xmlns:p14="http://schemas.microsoft.com/office/powerpoint/2010/main" val="18539039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0333" y="1400175"/>
            <a:ext cx="5364000" cy="4658625"/>
          </a:xfrm>
        </p:spPr>
        <p:txBody>
          <a:bodyPr lIns="91440"/>
          <a:lstStyle>
            <a:lvl1pPr>
              <a:defRPr sz="2000"/>
            </a:lvl1pPr>
            <a:lvl2pPr>
              <a:defRPr sz="1600"/>
            </a:lvl2pPr>
            <a:lvl3pPr>
              <a:defRPr sz="1600"/>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Content Placeholder 3"/>
          <p:cNvSpPr>
            <a:spLocks noGrp="1"/>
          </p:cNvSpPr>
          <p:nvPr>
            <p:ph sz="half" idx="2"/>
          </p:nvPr>
        </p:nvSpPr>
        <p:spPr>
          <a:xfrm>
            <a:off x="6364333" y="1400175"/>
            <a:ext cx="5364000" cy="4658625"/>
          </a:xfrm>
        </p:spPr>
        <p:txBody>
          <a:bodyPr lIns="91440"/>
          <a:lstStyle>
            <a:lvl1pPr>
              <a:defRPr sz="2000"/>
            </a:lvl1pPr>
            <a:lvl2pPr>
              <a:defRPr sz="1600"/>
            </a:lvl2pPr>
            <a:lvl3pPr>
              <a:defRPr sz="1600"/>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Date Placeholder 4"/>
          <p:cNvSpPr>
            <a:spLocks noGrp="1"/>
          </p:cNvSpPr>
          <p:nvPr>
            <p:ph type="dt" sz="half" idx="10"/>
          </p:nvPr>
        </p:nvSpPr>
        <p:spPr/>
        <p:txBody>
          <a:bodyPr/>
          <a:lstStyle/>
          <a:p>
            <a:r>
              <a:rPr lang="en-US" noProof="0"/>
              <a:t>November 2022</a:t>
            </a:r>
            <a:endParaRPr lang="en-US" noProof="0" dirty="0"/>
          </a:p>
        </p:txBody>
      </p:sp>
      <p:sp>
        <p:nvSpPr>
          <p:cNvPr id="6" name="Footer Placeholder 5"/>
          <p:cNvSpPr>
            <a:spLocks noGrp="1"/>
          </p:cNvSpPr>
          <p:nvPr>
            <p:ph type="ftr" sz="quarter" idx="11"/>
          </p:nvPr>
        </p:nvSpPr>
        <p:spPr/>
        <p:txBody>
          <a:bodyPr/>
          <a:lstStyle/>
          <a:p>
            <a:r>
              <a:rPr lang="en-US" noProof="0"/>
              <a:t>Autoliv Supplier Code of Conduct</a:t>
            </a:r>
            <a:endParaRPr lang="en-US" noProof="0" dirty="0"/>
          </a:p>
        </p:txBody>
      </p:sp>
      <p:sp>
        <p:nvSpPr>
          <p:cNvPr id="7" name="Slide Number Placeholder 6"/>
          <p:cNvSpPr>
            <a:spLocks noGrp="1"/>
          </p:cNvSpPr>
          <p:nvPr>
            <p:ph type="sldNum" sz="quarter" idx="12"/>
          </p:nvPr>
        </p:nvSpPr>
        <p:spPr/>
        <p:txBody>
          <a:bodyPr/>
          <a:lstStyle/>
          <a:p>
            <a:fld id="{7E74F4B1-9ADB-4B50-83D6-797B7B30BEA4}" type="slidenum">
              <a:rPr lang="en-US" noProof="0" smtClean="0"/>
              <a:t>‹#›</a:t>
            </a:fld>
            <a:endParaRPr lang="en-US" noProof="0" dirty="0"/>
          </a:p>
        </p:txBody>
      </p:sp>
      <p:sp>
        <p:nvSpPr>
          <p:cNvPr id="8" name="Title 1">
            <a:extLst>
              <a:ext uri="{FF2B5EF4-FFF2-40B4-BE49-F238E27FC236}">
                <a16:creationId xmlns:a16="http://schemas.microsoft.com/office/drawing/2014/main" id="{79357ED3-3F82-4FF8-9194-7C65B783BC7A}"/>
              </a:ext>
            </a:extLst>
          </p:cNvPr>
          <p:cNvSpPr>
            <a:spLocks noGrp="1"/>
          </p:cNvSpPr>
          <p:nvPr>
            <p:ph type="title"/>
          </p:nvPr>
        </p:nvSpPr>
        <p:spPr>
          <a:xfrm>
            <a:off x="550333" y="305724"/>
            <a:ext cx="11178000" cy="985925"/>
          </a:xfrm>
        </p:spPr>
        <p:txBody>
          <a:bodyPr lIns="91440" anchor="b" anchorCtr="0">
            <a:normAutofit/>
          </a:bodyPr>
          <a:lstStyle>
            <a:lvl1pPr>
              <a:defRPr sz="2400"/>
            </a:lvl1pPr>
          </a:lstStyle>
          <a:p>
            <a:r>
              <a:rPr lang="en-US" noProof="0"/>
              <a:t>Click to edit Master title style</a:t>
            </a:r>
            <a:endParaRPr lang="en-US" noProof="0" dirty="0"/>
          </a:p>
        </p:txBody>
      </p:sp>
    </p:spTree>
    <p:extLst>
      <p:ext uri="{BB962C8B-B14F-4D97-AF65-F5344CB8AC3E}">
        <p14:creationId xmlns:p14="http://schemas.microsoft.com/office/powerpoint/2010/main" val="95686661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noProof="0"/>
              <a:t>November 2022</a:t>
            </a:r>
            <a:endParaRPr lang="en-US" noProof="0" dirty="0"/>
          </a:p>
        </p:txBody>
      </p:sp>
      <p:sp>
        <p:nvSpPr>
          <p:cNvPr id="8" name="Footer Placeholder 7"/>
          <p:cNvSpPr>
            <a:spLocks noGrp="1"/>
          </p:cNvSpPr>
          <p:nvPr>
            <p:ph type="ftr" sz="quarter" idx="11"/>
          </p:nvPr>
        </p:nvSpPr>
        <p:spPr/>
        <p:txBody>
          <a:bodyPr/>
          <a:lstStyle/>
          <a:p>
            <a:r>
              <a:rPr lang="en-US" noProof="0"/>
              <a:t>Autoliv Supplier Code of Conduct</a:t>
            </a:r>
            <a:endParaRPr lang="en-US" noProof="0" dirty="0"/>
          </a:p>
        </p:txBody>
      </p:sp>
      <p:sp>
        <p:nvSpPr>
          <p:cNvPr id="9" name="Slide Number Placeholder 8"/>
          <p:cNvSpPr>
            <a:spLocks noGrp="1"/>
          </p:cNvSpPr>
          <p:nvPr>
            <p:ph type="sldNum" sz="quarter" idx="12"/>
          </p:nvPr>
        </p:nvSpPr>
        <p:spPr/>
        <p:txBody>
          <a:bodyPr/>
          <a:lstStyle/>
          <a:p>
            <a:fld id="{7E74F4B1-9ADB-4B50-83D6-797B7B30BEA4}" type="slidenum">
              <a:rPr lang="en-US" noProof="0" smtClean="0"/>
              <a:t>‹#›</a:t>
            </a:fld>
            <a:endParaRPr lang="en-US" noProof="0" dirty="0"/>
          </a:p>
        </p:txBody>
      </p:sp>
      <p:sp>
        <p:nvSpPr>
          <p:cNvPr id="12" name="Content Placeholder 2">
            <a:extLst>
              <a:ext uri="{FF2B5EF4-FFF2-40B4-BE49-F238E27FC236}">
                <a16:creationId xmlns:a16="http://schemas.microsoft.com/office/drawing/2014/main" id="{EB7C427D-4259-4F0A-9A36-2AF0E358045E}"/>
              </a:ext>
            </a:extLst>
          </p:cNvPr>
          <p:cNvSpPr>
            <a:spLocks noGrp="1"/>
          </p:cNvSpPr>
          <p:nvPr>
            <p:ph idx="1"/>
          </p:nvPr>
        </p:nvSpPr>
        <p:spPr>
          <a:xfrm>
            <a:off x="550333" y="1790700"/>
            <a:ext cx="11178000" cy="4268613"/>
          </a:xfrm>
        </p:spPr>
        <p:txBody>
          <a:bodyPr lIns="91440"/>
          <a:lstStyle>
            <a:lvl1pPr marL="228600" indent="-228600">
              <a:buFont typeface="Wingdings" panose="05000000000000000000" pitchFamily="2" charset="2"/>
              <a:buChar char="§"/>
              <a:defRPr sz="1600"/>
            </a:lvl1pPr>
            <a:lvl2pPr marL="590400" indent="-228600">
              <a:buFont typeface="Archivo" pitchFamily="2" charset="0"/>
              <a:buChar char="−"/>
              <a:defRPr sz="1400"/>
            </a:lvl2pPr>
            <a:lvl3pPr marL="928800" indent="-228600">
              <a:buFont typeface="Archivo" pitchFamily="2" charset="0"/>
              <a:buChar char="−"/>
              <a:defRPr sz="1200"/>
            </a:lvl3pPr>
            <a:lvl4pPr marL="1270800" indent="-228600">
              <a:buFont typeface="Archivo" pitchFamily="2" charset="0"/>
              <a:buChar char="−"/>
              <a:defRPr sz="1100"/>
            </a:lvl4pPr>
            <a:lvl5pPr marL="1602000" indent="-228600">
              <a:buFont typeface="Archivo" pitchFamily="2" charset="0"/>
              <a:buChar cha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itle 1">
            <a:extLst>
              <a:ext uri="{FF2B5EF4-FFF2-40B4-BE49-F238E27FC236}">
                <a16:creationId xmlns:a16="http://schemas.microsoft.com/office/drawing/2014/main" id="{51C70B94-BCC1-4C68-995D-300ED6A0B85A}"/>
              </a:ext>
            </a:extLst>
          </p:cNvPr>
          <p:cNvSpPr>
            <a:spLocks noGrp="1"/>
          </p:cNvSpPr>
          <p:nvPr>
            <p:ph type="title"/>
          </p:nvPr>
        </p:nvSpPr>
        <p:spPr>
          <a:xfrm>
            <a:off x="550333" y="210324"/>
            <a:ext cx="11178000" cy="813851"/>
          </a:xfrm>
        </p:spPr>
        <p:txBody>
          <a:bodyPr lIns="91440" anchor="b" anchorCtr="0">
            <a:normAutofit/>
          </a:bodyPr>
          <a:lstStyle>
            <a:lvl1pPr>
              <a:defRPr sz="2400"/>
            </a:lvl1pPr>
          </a:lstStyle>
          <a:p>
            <a:r>
              <a:rPr lang="en-US" noProof="0"/>
              <a:t>Click to edit Master title style</a:t>
            </a:r>
            <a:endParaRPr lang="en-US" noProof="0" dirty="0"/>
          </a:p>
        </p:txBody>
      </p:sp>
      <p:sp>
        <p:nvSpPr>
          <p:cNvPr id="6" name="Content Placeholder 5">
            <a:extLst>
              <a:ext uri="{FF2B5EF4-FFF2-40B4-BE49-F238E27FC236}">
                <a16:creationId xmlns:a16="http://schemas.microsoft.com/office/drawing/2014/main" id="{B2B69FD4-AB15-4233-9D39-3D26F0E567A2}"/>
              </a:ext>
            </a:extLst>
          </p:cNvPr>
          <p:cNvSpPr>
            <a:spLocks noGrp="1"/>
          </p:cNvSpPr>
          <p:nvPr>
            <p:ph sz="quarter" idx="13"/>
          </p:nvPr>
        </p:nvSpPr>
        <p:spPr>
          <a:xfrm>
            <a:off x="550333" y="1133475"/>
            <a:ext cx="11178117" cy="371475"/>
          </a:xfrm>
        </p:spPr>
        <p:txBody>
          <a:bodyPr lIns="91440" anchor="b" anchorCtr="0"/>
          <a:lstStyle>
            <a:lvl1pPr marL="0" indent="0">
              <a:buNone/>
              <a:defRPr sz="1600" b="1">
                <a:solidFill>
                  <a:srgbClr val="005496"/>
                </a:solidFill>
              </a:defRPr>
            </a:lvl1pPr>
          </a:lstStyle>
          <a:p>
            <a:pPr lvl="0"/>
            <a:r>
              <a:rPr lang="en-US"/>
              <a:t>Click to edit Master text styles</a:t>
            </a:r>
          </a:p>
        </p:txBody>
      </p:sp>
    </p:spTree>
    <p:extLst>
      <p:ext uri="{BB962C8B-B14F-4D97-AF65-F5344CB8AC3E}">
        <p14:creationId xmlns:p14="http://schemas.microsoft.com/office/powerpoint/2010/main" val="3197654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noProof="0"/>
              <a:t>November 2022</a:t>
            </a:r>
            <a:endParaRPr lang="en-US" noProof="0" dirty="0"/>
          </a:p>
        </p:txBody>
      </p:sp>
      <p:sp>
        <p:nvSpPr>
          <p:cNvPr id="4" name="Footer Placeholder 3"/>
          <p:cNvSpPr>
            <a:spLocks noGrp="1"/>
          </p:cNvSpPr>
          <p:nvPr>
            <p:ph type="ftr" sz="quarter" idx="11"/>
          </p:nvPr>
        </p:nvSpPr>
        <p:spPr/>
        <p:txBody>
          <a:bodyPr/>
          <a:lstStyle/>
          <a:p>
            <a:r>
              <a:rPr lang="en-US" noProof="0"/>
              <a:t>Autoliv Supplier Code of Conduct</a:t>
            </a:r>
            <a:endParaRPr lang="en-US" noProof="0" dirty="0"/>
          </a:p>
        </p:txBody>
      </p:sp>
      <p:sp>
        <p:nvSpPr>
          <p:cNvPr id="5" name="Slide Number Placeholder 4"/>
          <p:cNvSpPr>
            <a:spLocks noGrp="1"/>
          </p:cNvSpPr>
          <p:nvPr>
            <p:ph type="sldNum" sz="quarter" idx="12"/>
          </p:nvPr>
        </p:nvSpPr>
        <p:spPr/>
        <p:txBody>
          <a:bodyPr/>
          <a:lstStyle/>
          <a:p>
            <a:fld id="{7E74F4B1-9ADB-4B50-83D6-797B7B30BEA4}" type="slidenum">
              <a:rPr lang="en-US" noProof="0" smtClean="0"/>
              <a:t>‹#›</a:t>
            </a:fld>
            <a:endParaRPr lang="en-US" noProof="0" dirty="0"/>
          </a:p>
        </p:txBody>
      </p:sp>
      <p:sp>
        <p:nvSpPr>
          <p:cNvPr id="7" name="Title 1">
            <a:extLst>
              <a:ext uri="{FF2B5EF4-FFF2-40B4-BE49-F238E27FC236}">
                <a16:creationId xmlns:a16="http://schemas.microsoft.com/office/drawing/2014/main" id="{0B810A46-D8DA-4D87-9337-8FA446965F42}"/>
              </a:ext>
            </a:extLst>
          </p:cNvPr>
          <p:cNvSpPr>
            <a:spLocks noGrp="1"/>
          </p:cNvSpPr>
          <p:nvPr>
            <p:ph type="title"/>
          </p:nvPr>
        </p:nvSpPr>
        <p:spPr>
          <a:xfrm>
            <a:off x="550333" y="305724"/>
            <a:ext cx="11178000" cy="985925"/>
          </a:xfrm>
        </p:spPr>
        <p:txBody>
          <a:bodyPr lIns="91440" anchor="b" anchorCtr="0">
            <a:normAutofit/>
          </a:bodyPr>
          <a:lstStyle>
            <a:lvl1pPr>
              <a:defRPr sz="2400"/>
            </a:lvl1pPr>
          </a:lstStyle>
          <a:p>
            <a:r>
              <a:rPr lang="en-US" noProof="0"/>
              <a:t>Click to edit Master title style</a:t>
            </a:r>
            <a:endParaRPr lang="en-US" noProof="0" dirty="0"/>
          </a:p>
        </p:txBody>
      </p:sp>
    </p:spTree>
    <p:extLst>
      <p:ext uri="{BB962C8B-B14F-4D97-AF65-F5344CB8AC3E}">
        <p14:creationId xmlns:p14="http://schemas.microsoft.com/office/powerpoint/2010/main" val="22899261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noProof="0"/>
              <a:t>November 2022</a:t>
            </a:r>
            <a:endParaRPr lang="en-US" noProof="0" dirty="0"/>
          </a:p>
        </p:txBody>
      </p:sp>
      <p:sp>
        <p:nvSpPr>
          <p:cNvPr id="3" name="Footer Placeholder 2"/>
          <p:cNvSpPr>
            <a:spLocks noGrp="1"/>
          </p:cNvSpPr>
          <p:nvPr>
            <p:ph type="ftr" sz="quarter" idx="11"/>
          </p:nvPr>
        </p:nvSpPr>
        <p:spPr/>
        <p:txBody>
          <a:bodyPr/>
          <a:lstStyle/>
          <a:p>
            <a:r>
              <a:rPr lang="en-US" noProof="0"/>
              <a:t>Autoliv Supplier Code of Conduct</a:t>
            </a:r>
            <a:endParaRPr lang="en-US" noProof="0" dirty="0"/>
          </a:p>
        </p:txBody>
      </p:sp>
      <p:sp>
        <p:nvSpPr>
          <p:cNvPr id="4" name="Slide Number Placeholder 3"/>
          <p:cNvSpPr>
            <a:spLocks noGrp="1"/>
          </p:cNvSpPr>
          <p:nvPr>
            <p:ph type="sldNum" sz="quarter" idx="12"/>
          </p:nvPr>
        </p:nvSpPr>
        <p:spPr/>
        <p:txBody>
          <a:bodyPr/>
          <a:lstStyle/>
          <a:p>
            <a:fld id="{7E74F4B1-9ADB-4B50-83D6-797B7B30BEA4}" type="slidenum">
              <a:rPr lang="en-US" noProof="0" smtClean="0"/>
              <a:t>‹#›</a:t>
            </a:fld>
            <a:endParaRPr lang="en-US" noProof="0" dirty="0"/>
          </a:p>
        </p:txBody>
      </p:sp>
    </p:spTree>
    <p:extLst>
      <p:ext uri="{BB962C8B-B14F-4D97-AF65-F5344CB8AC3E}">
        <p14:creationId xmlns:p14="http://schemas.microsoft.com/office/powerpoint/2010/main" val="1236785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Bildobjekt 8"/>
          <p:cNvPicPr preferRelativeResize="0">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49840" y="6035040"/>
            <a:ext cx="1596644" cy="540000"/>
          </a:xfrm>
          <a:prstGeom prst="rect">
            <a:avLst/>
          </a:prstGeom>
          <a:solidFill>
            <a:srgbClr val="FFFFFF"/>
          </a:solidFill>
        </p:spPr>
      </p:pic>
      <p:sp>
        <p:nvSpPr>
          <p:cNvPr id="12" name="Picture Placeholder 14"/>
          <p:cNvSpPr>
            <a:spLocks noGrp="1"/>
          </p:cNvSpPr>
          <p:nvPr>
            <p:ph type="pic" sz="quarter" idx="15" hasCustomPrompt="1"/>
          </p:nvPr>
        </p:nvSpPr>
        <p:spPr>
          <a:xfrm>
            <a:off x="0" y="521208"/>
            <a:ext cx="12192000" cy="3699164"/>
          </a:xfrm>
        </p:spPr>
        <p:txBody>
          <a:bodyPr anchor="ctr"/>
          <a:lstStyle>
            <a:lvl1pPr marL="0" indent="0" algn="ctr">
              <a:buNone/>
              <a:defRPr sz="1400" baseline="0"/>
            </a:lvl1pPr>
          </a:lstStyle>
          <a:p>
            <a:r>
              <a:rPr lang="en-US" dirty="0"/>
              <a:t>Click to add picture</a:t>
            </a:r>
          </a:p>
        </p:txBody>
      </p:sp>
      <p:sp>
        <p:nvSpPr>
          <p:cNvPr id="16" name="Subtitle 2"/>
          <p:cNvSpPr>
            <a:spLocks noGrp="1"/>
          </p:cNvSpPr>
          <p:nvPr>
            <p:ph type="subTitle" idx="1" hasCustomPrompt="1"/>
          </p:nvPr>
        </p:nvSpPr>
        <p:spPr>
          <a:xfrm>
            <a:off x="591793" y="5183739"/>
            <a:ext cx="11637293" cy="324000"/>
          </a:xfrm>
        </p:spPr>
        <p:txBody>
          <a:bodyPr/>
          <a:lstStyle>
            <a:lvl1pPr marL="0" indent="0" algn="l">
              <a:spcBef>
                <a:spcPts val="0"/>
              </a:spcBef>
              <a:spcAft>
                <a:spcPts val="0"/>
              </a:spcAft>
              <a:buNone/>
              <a:defRPr sz="2400">
                <a:solidFill>
                  <a:schemeClr val="accent1"/>
                </a:solidFill>
                <a:latin typeface="Archivo" pitchFamily="2" charset="0"/>
                <a:cs typeface="Archiv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name</a:t>
            </a:r>
          </a:p>
        </p:txBody>
      </p:sp>
      <p:sp>
        <p:nvSpPr>
          <p:cNvPr id="17" name="Title 1"/>
          <p:cNvSpPr>
            <a:spLocks noGrp="1"/>
          </p:cNvSpPr>
          <p:nvPr>
            <p:ph type="ctrTitle"/>
          </p:nvPr>
        </p:nvSpPr>
        <p:spPr>
          <a:xfrm>
            <a:off x="591793" y="4647905"/>
            <a:ext cx="11637293" cy="528703"/>
          </a:xfrm>
        </p:spPr>
        <p:txBody>
          <a:bodyPr anchor="t">
            <a:normAutofit/>
          </a:bodyPr>
          <a:lstStyle>
            <a:lvl1pPr algn="l">
              <a:defRPr sz="3400" spc="-30" baseline="0">
                <a:solidFill>
                  <a:schemeClr val="accent1"/>
                </a:solidFill>
                <a:latin typeface="Archivo SemiBold" pitchFamily="2" charset="0"/>
                <a:cs typeface="Archivo SemiBold" pitchFamily="2" charset="0"/>
              </a:defRPr>
            </a:lvl1pPr>
          </a:lstStyle>
          <a:p>
            <a:r>
              <a:rPr lang="en-US" noProof="0"/>
              <a:t>Click to edit Master title style</a:t>
            </a:r>
            <a:endParaRPr lang="en-US" noProof="0" dirty="0"/>
          </a:p>
        </p:txBody>
      </p:sp>
      <p:sp>
        <p:nvSpPr>
          <p:cNvPr id="4" name="Date Placeholder 3"/>
          <p:cNvSpPr>
            <a:spLocks noGrp="1"/>
          </p:cNvSpPr>
          <p:nvPr>
            <p:ph type="dt" sz="half" idx="10"/>
          </p:nvPr>
        </p:nvSpPr>
        <p:spPr>
          <a:xfrm>
            <a:off x="591793" y="6428232"/>
            <a:ext cx="1224000" cy="216000"/>
          </a:xfrm>
        </p:spPr>
        <p:txBody>
          <a:bodyPr/>
          <a:lstStyle/>
          <a:p>
            <a:r>
              <a:rPr lang="en-US" noProof="0"/>
              <a:t>November 2022</a:t>
            </a:r>
            <a:endParaRPr lang="en-US" noProof="0" dirty="0"/>
          </a:p>
        </p:txBody>
      </p:sp>
      <p:sp>
        <p:nvSpPr>
          <p:cNvPr id="6" name="Slide Number Placeholder 5"/>
          <p:cNvSpPr>
            <a:spLocks noGrp="1"/>
          </p:cNvSpPr>
          <p:nvPr>
            <p:ph type="sldNum" sz="quarter" idx="12"/>
          </p:nvPr>
        </p:nvSpPr>
        <p:spPr>
          <a:xfrm>
            <a:off x="116733" y="6428232"/>
            <a:ext cx="396000" cy="216000"/>
          </a:xfrm>
        </p:spPr>
        <p:txBody>
          <a:bodyPr/>
          <a:lstStyle/>
          <a:p>
            <a:fld id="{7E74F4B1-9ADB-4B50-83D6-797B7B30BEA4}" type="slidenum">
              <a:rPr lang="en-US" noProof="0" smtClean="0"/>
              <a:t>‹#›</a:t>
            </a:fld>
            <a:endParaRPr lang="en-US" noProof="0" dirty="0"/>
          </a:p>
        </p:txBody>
      </p:sp>
      <p:sp>
        <p:nvSpPr>
          <p:cNvPr id="5" name="Footer Placeholder 4"/>
          <p:cNvSpPr>
            <a:spLocks noGrp="1"/>
          </p:cNvSpPr>
          <p:nvPr>
            <p:ph type="ftr" sz="quarter" idx="11"/>
          </p:nvPr>
        </p:nvSpPr>
        <p:spPr>
          <a:xfrm>
            <a:off x="1907465" y="6428232"/>
            <a:ext cx="3240000" cy="216000"/>
          </a:xfrm>
        </p:spPr>
        <p:txBody>
          <a:bodyPr anchor="b" anchorCtr="0"/>
          <a:lstStyle/>
          <a:p>
            <a:r>
              <a:rPr lang="en-US"/>
              <a:t>Autoliv Supplier Code of Conduct</a:t>
            </a:r>
            <a:endParaRPr lang="en-US" dirty="0"/>
          </a:p>
        </p:txBody>
      </p:sp>
      <p:sp>
        <p:nvSpPr>
          <p:cNvPr id="9" name="Subtitle 2">
            <a:extLst>
              <a:ext uri="{FF2B5EF4-FFF2-40B4-BE49-F238E27FC236}">
                <a16:creationId xmlns:a16="http://schemas.microsoft.com/office/drawing/2014/main" id="{12A063C5-B548-46E7-A03A-50A5587B5004}"/>
              </a:ext>
            </a:extLst>
          </p:cNvPr>
          <p:cNvSpPr txBox="1">
            <a:spLocks/>
          </p:cNvSpPr>
          <p:nvPr userDrawn="1"/>
        </p:nvSpPr>
        <p:spPr>
          <a:xfrm>
            <a:off x="591793" y="5609389"/>
            <a:ext cx="11637293" cy="324000"/>
          </a:xfrm>
          <a:prstGeom prst="rect">
            <a:avLst/>
          </a:prstGeom>
        </p:spPr>
        <p:txBody>
          <a:bodyPr vert="horz" lIns="0" tIns="0" rIns="0" bIns="0" rtlCol="0">
            <a:noAutofit/>
          </a:bodyPr>
          <a:lstStyle>
            <a:lvl1pPr marL="0" indent="0" algn="l" defTabSz="914400" rtl="0" eaLnBrk="1" latinLnBrk="0" hangingPunct="1">
              <a:lnSpc>
                <a:spcPct val="95000"/>
              </a:lnSpc>
              <a:spcBef>
                <a:spcPts val="0"/>
              </a:spcBef>
              <a:spcAft>
                <a:spcPts val="0"/>
              </a:spcAft>
              <a:buClr>
                <a:schemeClr val="accent1"/>
              </a:buClr>
              <a:buFont typeface="Wingdings" panose="05000000000000000000" pitchFamily="2" charset="2"/>
              <a:buNone/>
              <a:defRPr sz="2400" kern="1200">
                <a:solidFill>
                  <a:schemeClr val="accent1"/>
                </a:solidFill>
                <a:latin typeface="Archivo" pitchFamily="2" charset="0"/>
                <a:ea typeface="+mn-ea"/>
                <a:cs typeface="Archivo" pitchFamily="2" charset="0"/>
              </a:defRPr>
            </a:lvl1pPr>
            <a:lvl2pPr marL="457200" indent="0" algn="ctr" defTabSz="914400" rtl="0" eaLnBrk="1" latinLnBrk="0" hangingPunct="1">
              <a:lnSpc>
                <a:spcPct val="95000"/>
              </a:lnSpc>
              <a:spcBef>
                <a:spcPts val="0"/>
              </a:spcBef>
              <a:spcAft>
                <a:spcPts val="300"/>
              </a:spcAft>
              <a:buClr>
                <a:schemeClr val="accent1"/>
              </a:buClr>
              <a:buFont typeface="Archivo" pitchFamily="2" charset="0"/>
              <a:buNone/>
              <a:defRPr sz="2000" kern="1200">
                <a:solidFill>
                  <a:schemeClr val="tx1">
                    <a:lumMod val="50000"/>
                  </a:schemeClr>
                </a:solidFill>
                <a:latin typeface="Archivo" pitchFamily="2" charset="0"/>
                <a:ea typeface="+mn-ea"/>
                <a:cs typeface="Archivo" pitchFamily="2" charset="0"/>
              </a:defRPr>
            </a:lvl2pPr>
            <a:lvl3pPr marL="914400" indent="0" algn="ctr" defTabSz="914400" rtl="0" eaLnBrk="1" latinLnBrk="0" hangingPunct="1">
              <a:lnSpc>
                <a:spcPct val="95000"/>
              </a:lnSpc>
              <a:spcBef>
                <a:spcPts val="0"/>
              </a:spcBef>
              <a:spcAft>
                <a:spcPts val="300"/>
              </a:spcAft>
              <a:buClr>
                <a:schemeClr val="accent1"/>
              </a:buClr>
              <a:buFont typeface="Archivo" pitchFamily="2" charset="0"/>
              <a:buNone/>
              <a:defRPr sz="1800" kern="1200">
                <a:solidFill>
                  <a:schemeClr val="tx1">
                    <a:lumMod val="50000"/>
                  </a:schemeClr>
                </a:solidFill>
                <a:latin typeface="Archivo" pitchFamily="2" charset="0"/>
                <a:ea typeface="+mn-ea"/>
                <a:cs typeface="Archivo" pitchFamily="2" charset="0"/>
              </a:defRPr>
            </a:lvl3pPr>
            <a:lvl4pPr marL="1371600" indent="0" algn="ctr" defTabSz="914400" rtl="0" eaLnBrk="1" latinLnBrk="0" hangingPunct="1">
              <a:lnSpc>
                <a:spcPct val="95000"/>
              </a:lnSpc>
              <a:spcBef>
                <a:spcPts val="0"/>
              </a:spcBef>
              <a:spcAft>
                <a:spcPts val="300"/>
              </a:spcAft>
              <a:buClr>
                <a:schemeClr val="accent1"/>
              </a:buClr>
              <a:buFont typeface="Archivo" pitchFamily="2" charset="0"/>
              <a:buNone/>
              <a:defRPr sz="1600" kern="1200">
                <a:solidFill>
                  <a:schemeClr val="tx1">
                    <a:lumMod val="50000"/>
                  </a:schemeClr>
                </a:solidFill>
                <a:latin typeface="Archivo" pitchFamily="2" charset="0"/>
                <a:ea typeface="+mn-ea"/>
                <a:cs typeface="Archivo" pitchFamily="2" charset="0"/>
              </a:defRPr>
            </a:lvl4pPr>
            <a:lvl5pPr marL="1828800" indent="0" algn="ctr" defTabSz="914400" rtl="0" eaLnBrk="1" latinLnBrk="0" hangingPunct="1">
              <a:lnSpc>
                <a:spcPct val="95000"/>
              </a:lnSpc>
              <a:spcBef>
                <a:spcPts val="0"/>
              </a:spcBef>
              <a:spcAft>
                <a:spcPts val="300"/>
              </a:spcAft>
              <a:buClr>
                <a:schemeClr val="accent1"/>
              </a:buClr>
              <a:buFont typeface="Archivo" pitchFamily="2" charset="0"/>
              <a:buNone/>
              <a:defRPr sz="1600" kern="1200">
                <a:solidFill>
                  <a:schemeClr val="tx1">
                    <a:lumMod val="50000"/>
                  </a:schemeClr>
                </a:solidFill>
                <a:latin typeface="Archivo" pitchFamily="2" charset="0"/>
                <a:ea typeface="+mn-ea"/>
                <a:cs typeface="Archivo" pitchFamily="2"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t>Click to add job title</a:t>
            </a:r>
          </a:p>
        </p:txBody>
      </p:sp>
    </p:spTree>
    <p:extLst>
      <p:ext uri="{BB962C8B-B14F-4D97-AF65-F5344CB8AC3E}">
        <p14:creationId xmlns:p14="http://schemas.microsoft.com/office/powerpoint/2010/main" val="1833098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_Prebulit">
    <p:spTree>
      <p:nvGrpSpPr>
        <p:cNvPr id="1" name=""/>
        <p:cNvGrpSpPr/>
        <p:nvPr/>
      </p:nvGrpSpPr>
      <p:grpSpPr>
        <a:xfrm>
          <a:off x="0" y="0"/>
          <a:ext cx="0" cy="0"/>
          <a:chOff x="0" y="0"/>
          <a:chExt cx="0" cy="0"/>
        </a:xfrm>
      </p:grpSpPr>
      <p:sp>
        <p:nvSpPr>
          <p:cNvPr id="12" name="Presentationstitel"/>
          <p:cNvSpPr txBox="1">
            <a:spLocks noGrp="1"/>
          </p:cNvSpPr>
          <p:nvPr>
            <p:ph type="title" hasCustomPrompt="1"/>
          </p:nvPr>
        </p:nvSpPr>
        <p:spPr>
          <a:xfrm>
            <a:off x="603248" y="4664990"/>
            <a:ext cx="10985503" cy="838469"/>
          </a:xfrm>
          <a:prstGeom prst="rect">
            <a:avLst/>
          </a:prstGeom>
        </p:spPr>
        <p:txBody>
          <a:bodyPr anchor="b">
            <a:normAutofit/>
          </a:bodyPr>
          <a:lstStyle>
            <a:lvl1pPr>
              <a:defRPr sz="3400" b="0" i="0" spc="0">
                <a:solidFill>
                  <a:srgbClr val="005496"/>
                </a:solidFill>
                <a:latin typeface="Archivo SemiBold" pitchFamily="2" charset="77"/>
                <a:cs typeface="Archivo SemiBold" pitchFamily="2" charset="77"/>
              </a:defRPr>
            </a:lvl1pPr>
          </a:lstStyle>
          <a:p>
            <a:r>
              <a:rPr dirty="0"/>
              <a:t>Presentation</a:t>
            </a:r>
            <a:r>
              <a:rPr lang="en-US" dirty="0"/>
              <a:t> Title</a:t>
            </a:r>
            <a:endParaRPr dirty="0"/>
          </a:p>
        </p:txBody>
      </p:sp>
      <p:sp>
        <p:nvSpPr>
          <p:cNvPr id="13" name="Brödtext nivå ett…"/>
          <p:cNvSpPr txBox="1">
            <a:spLocks noGrp="1"/>
          </p:cNvSpPr>
          <p:nvPr>
            <p:ph type="body" sz="quarter" idx="21" hasCustomPrompt="1"/>
          </p:nvPr>
        </p:nvSpPr>
        <p:spPr>
          <a:xfrm>
            <a:off x="603248" y="5503459"/>
            <a:ext cx="9170573" cy="373639"/>
          </a:xfrm>
          <a:prstGeom prst="rect">
            <a:avLst/>
          </a:prstGeom>
        </p:spPr>
        <p:txBody>
          <a:bodyPr numCol="1" spcCol="38100">
            <a:normAutofit/>
          </a:bodyPr>
          <a:lstStyle>
            <a:lvl1pPr marL="0" indent="0" defTabSz="412750">
              <a:lnSpc>
                <a:spcPct val="100000"/>
              </a:lnSpc>
              <a:spcBef>
                <a:spcPts val="0"/>
              </a:spcBef>
              <a:buSzTx/>
              <a:buNone/>
              <a:defRPr sz="2000" b="0" i="0" spc="50" baseline="0">
                <a:solidFill>
                  <a:srgbClr val="005496"/>
                </a:solidFill>
                <a:latin typeface="Archivo" pitchFamily="2" charset="77"/>
                <a:cs typeface="Archivo" pitchFamily="2" charset="77"/>
              </a:defRPr>
            </a:lvl1pPr>
          </a:lstStyle>
          <a:p>
            <a:r>
              <a:rPr lang="en-US" dirty="0"/>
              <a:t>Click to add name</a:t>
            </a:r>
            <a:endParaRPr dirty="0"/>
          </a:p>
        </p:txBody>
      </p:sp>
      <p:sp>
        <p:nvSpPr>
          <p:cNvPr id="4" name="Rektangel 3">
            <a:extLst>
              <a:ext uri="{FF2B5EF4-FFF2-40B4-BE49-F238E27FC236}">
                <a16:creationId xmlns:a16="http://schemas.microsoft.com/office/drawing/2014/main" id="{C16CF384-2BA5-1F4B-83EE-27C0A12A056F}"/>
              </a:ext>
            </a:extLst>
          </p:cNvPr>
          <p:cNvSpPr/>
          <p:nvPr userDrawn="1"/>
        </p:nvSpPr>
        <p:spPr>
          <a:xfrm>
            <a:off x="0" y="6464298"/>
            <a:ext cx="4864894" cy="235962"/>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ctr" defTabSz="1219169" rtl="0" fontAlgn="auto" latinLnBrk="0" hangingPunct="0">
              <a:lnSpc>
                <a:spcPct val="100000"/>
              </a:lnSpc>
              <a:spcBef>
                <a:spcPts val="0"/>
              </a:spcBef>
              <a:spcAft>
                <a:spcPts val="0"/>
              </a:spcAft>
              <a:buClrTx/>
              <a:buSzTx/>
              <a:buFontTx/>
              <a:buNone/>
              <a:tabLst/>
            </a:pPr>
            <a:endParaRPr kumimoji="0" lang="sv-SE" sz="1200" b="0" i="0" u="none" strike="noStrike" cap="none" spc="0" normalizeH="0" baseline="0" dirty="0">
              <a:ln>
                <a:noFill/>
              </a:ln>
              <a:solidFill>
                <a:srgbClr val="5E5E5E"/>
              </a:solidFill>
              <a:effectLst/>
              <a:uFillTx/>
              <a:latin typeface="Archivo" pitchFamily="2" charset="77"/>
              <a:ea typeface="+mj-ea"/>
              <a:cs typeface="Archivo" pitchFamily="2" charset="77"/>
              <a:sym typeface="Archivo"/>
            </a:endParaRPr>
          </a:p>
        </p:txBody>
      </p:sp>
      <p:sp>
        <p:nvSpPr>
          <p:cNvPr id="19" name="Rektangel 18">
            <a:extLst>
              <a:ext uri="{FF2B5EF4-FFF2-40B4-BE49-F238E27FC236}">
                <a16:creationId xmlns:a16="http://schemas.microsoft.com/office/drawing/2014/main" id="{266D89B8-DC4A-5849-B29F-341CD959430B}"/>
              </a:ext>
            </a:extLst>
          </p:cNvPr>
          <p:cNvSpPr/>
          <p:nvPr userDrawn="1"/>
        </p:nvSpPr>
        <p:spPr>
          <a:xfrm>
            <a:off x="9666515" y="6307916"/>
            <a:ext cx="2525485" cy="235962"/>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ctr" defTabSz="1219169" rtl="0" fontAlgn="auto" latinLnBrk="0" hangingPunct="0">
              <a:lnSpc>
                <a:spcPct val="100000"/>
              </a:lnSpc>
              <a:spcBef>
                <a:spcPts val="0"/>
              </a:spcBef>
              <a:spcAft>
                <a:spcPts val="0"/>
              </a:spcAft>
              <a:buClrTx/>
              <a:buSzTx/>
              <a:buFontTx/>
              <a:buNone/>
              <a:tabLst/>
            </a:pPr>
            <a:endParaRPr kumimoji="0" lang="sv-SE" sz="1200" b="0" i="0" u="none" strike="noStrike" cap="none" spc="0" normalizeH="0" baseline="0" dirty="0">
              <a:ln>
                <a:noFill/>
              </a:ln>
              <a:solidFill>
                <a:srgbClr val="5E5E5E"/>
              </a:solidFill>
              <a:effectLst/>
              <a:uFillTx/>
              <a:latin typeface="Archivo" pitchFamily="2" charset="77"/>
              <a:ea typeface="+mj-ea"/>
              <a:cs typeface="Archivo" pitchFamily="2" charset="77"/>
              <a:sym typeface="Archivo"/>
            </a:endParaRPr>
          </a:p>
        </p:txBody>
      </p:sp>
      <p:pic>
        <p:nvPicPr>
          <p:cNvPr id="3" name="Bildobjekt 2">
            <a:extLst>
              <a:ext uri="{FF2B5EF4-FFF2-40B4-BE49-F238E27FC236}">
                <a16:creationId xmlns:a16="http://schemas.microsoft.com/office/drawing/2014/main" id="{31F4FD7C-48A8-8043-AE70-4C0C585E13C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9862347" y="5803631"/>
            <a:ext cx="2241127" cy="1054089"/>
          </a:xfrm>
          <a:prstGeom prst="rect">
            <a:avLst/>
          </a:prstGeom>
        </p:spPr>
      </p:pic>
      <p:sp>
        <p:nvSpPr>
          <p:cNvPr id="7" name="Brödtext nivå ett…">
            <a:extLst>
              <a:ext uri="{FF2B5EF4-FFF2-40B4-BE49-F238E27FC236}">
                <a16:creationId xmlns:a16="http://schemas.microsoft.com/office/drawing/2014/main" id="{057770CB-DD2C-497B-B57E-F86A99075FD3}"/>
              </a:ext>
            </a:extLst>
          </p:cNvPr>
          <p:cNvSpPr txBox="1">
            <a:spLocks noGrp="1"/>
          </p:cNvSpPr>
          <p:nvPr>
            <p:ph type="body" sz="quarter" idx="22" hasCustomPrompt="1"/>
          </p:nvPr>
        </p:nvSpPr>
        <p:spPr>
          <a:xfrm>
            <a:off x="603248" y="5880471"/>
            <a:ext cx="9170573" cy="373639"/>
          </a:xfrm>
          <a:prstGeom prst="rect">
            <a:avLst/>
          </a:prstGeom>
        </p:spPr>
        <p:txBody>
          <a:bodyPr numCol="1" spcCol="38100">
            <a:normAutofit/>
          </a:bodyPr>
          <a:lstStyle>
            <a:lvl1pPr marL="0" indent="0" defTabSz="412750">
              <a:lnSpc>
                <a:spcPct val="100000"/>
              </a:lnSpc>
              <a:spcBef>
                <a:spcPts val="0"/>
              </a:spcBef>
              <a:buSzTx/>
              <a:buNone/>
              <a:defRPr sz="1400" b="0" i="0" spc="50" baseline="0">
                <a:solidFill>
                  <a:srgbClr val="005496"/>
                </a:solidFill>
                <a:latin typeface="Archivo" pitchFamily="2" charset="77"/>
                <a:cs typeface="Archivo" pitchFamily="2" charset="77"/>
              </a:defRPr>
            </a:lvl1pPr>
          </a:lstStyle>
          <a:p>
            <a:r>
              <a:rPr lang="en-US" dirty="0"/>
              <a:t>Click to add job title</a:t>
            </a:r>
            <a:endParaRPr dirty="0"/>
          </a:p>
        </p:txBody>
      </p:sp>
      <p:sp>
        <p:nvSpPr>
          <p:cNvPr id="8" name="Date Placeholder 3">
            <a:extLst>
              <a:ext uri="{FF2B5EF4-FFF2-40B4-BE49-F238E27FC236}">
                <a16:creationId xmlns:a16="http://schemas.microsoft.com/office/drawing/2014/main" id="{C86F65D0-3674-4FCA-A269-EC1969D0A560}"/>
              </a:ext>
            </a:extLst>
          </p:cNvPr>
          <p:cNvSpPr>
            <a:spLocks noGrp="1"/>
          </p:cNvSpPr>
          <p:nvPr>
            <p:ph type="dt" sz="half" idx="2"/>
          </p:nvPr>
        </p:nvSpPr>
        <p:spPr>
          <a:xfrm>
            <a:off x="591793" y="6431676"/>
            <a:ext cx="1224000" cy="216000"/>
          </a:xfrm>
          <a:prstGeom prst="rect">
            <a:avLst/>
          </a:prstGeom>
        </p:spPr>
        <p:txBody>
          <a:bodyPr vert="horz" lIns="0" tIns="0" rIns="0" bIns="0" rtlCol="0" anchor="b" anchorCtr="0"/>
          <a:lstStyle>
            <a:lvl1pPr algn="l">
              <a:defRPr sz="800" i="1">
                <a:solidFill>
                  <a:schemeClr val="bg1">
                    <a:lumMod val="65000"/>
                  </a:schemeClr>
                </a:solidFill>
              </a:defRPr>
            </a:lvl1pPr>
          </a:lstStyle>
          <a:p>
            <a:r>
              <a:rPr lang="en-US" noProof="0"/>
              <a:t>November 2022</a:t>
            </a:r>
            <a:endParaRPr lang="en-US" noProof="0" dirty="0"/>
          </a:p>
        </p:txBody>
      </p:sp>
      <p:sp>
        <p:nvSpPr>
          <p:cNvPr id="9" name="Footer Placeholder 4">
            <a:extLst>
              <a:ext uri="{FF2B5EF4-FFF2-40B4-BE49-F238E27FC236}">
                <a16:creationId xmlns:a16="http://schemas.microsoft.com/office/drawing/2014/main" id="{EEDB4D53-ACC4-44C0-A5B8-5F411FA6BF58}"/>
              </a:ext>
            </a:extLst>
          </p:cNvPr>
          <p:cNvSpPr>
            <a:spLocks noGrp="1"/>
          </p:cNvSpPr>
          <p:nvPr>
            <p:ph type="ftr" sz="quarter" idx="3"/>
          </p:nvPr>
        </p:nvSpPr>
        <p:spPr>
          <a:xfrm>
            <a:off x="1907465" y="6431676"/>
            <a:ext cx="3240000" cy="216000"/>
          </a:xfrm>
          <a:prstGeom prst="rect">
            <a:avLst/>
          </a:prstGeom>
        </p:spPr>
        <p:txBody>
          <a:bodyPr vert="horz" lIns="0" tIns="0" rIns="0" bIns="0" rtlCol="0" anchor="b" anchorCtr="0"/>
          <a:lstStyle>
            <a:lvl1pPr algn="l">
              <a:defRPr sz="800" i="1">
                <a:solidFill>
                  <a:schemeClr val="bg1">
                    <a:lumMod val="65000"/>
                  </a:schemeClr>
                </a:solidFill>
              </a:defRPr>
            </a:lvl1pPr>
          </a:lstStyle>
          <a:p>
            <a:r>
              <a:rPr lang="en-US" noProof="0"/>
              <a:t>Autoliv Supplier Code of Conduct</a:t>
            </a:r>
            <a:endParaRPr lang="en-US" noProof="0" dirty="0"/>
          </a:p>
        </p:txBody>
      </p:sp>
    </p:spTree>
    <p:extLst>
      <p:ext uri="{BB962C8B-B14F-4D97-AF65-F5344CB8AC3E}">
        <p14:creationId xmlns:p14="http://schemas.microsoft.com/office/powerpoint/2010/main" val="3704275930"/>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1793" y="210324"/>
            <a:ext cx="11136540" cy="813851"/>
          </a:xfrm>
        </p:spPr>
        <p:txBody>
          <a:bodyPr lIns="91440" anchor="b" anchorCtr="0">
            <a:normAutofit/>
          </a:bodyPr>
          <a:lstStyle>
            <a:lvl1pPr>
              <a:defRPr sz="2400"/>
            </a:lvl1pPr>
          </a:lstStyle>
          <a:p>
            <a:r>
              <a:rPr lang="en-US" noProof="0"/>
              <a:t>Click to edit Master title style</a:t>
            </a:r>
            <a:endParaRPr lang="en-US" noProof="0" dirty="0"/>
          </a:p>
        </p:txBody>
      </p:sp>
      <p:sp>
        <p:nvSpPr>
          <p:cNvPr id="3" name="Content Placeholder 2"/>
          <p:cNvSpPr>
            <a:spLocks noGrp="1"/>
          </p:cNvSpPr>
          <p:nvPr>
            <p:ph idx="1"/>
          </p:nvPr>
        </p:nvSpPr>
        <p:spPr>
          <a:xfrm>
            <a:off x="591793" y="1152526"/>
            <a:ext cx="11136540" cy="4906788"/>
          </a:xfrm>
        </p:spPr>
        <p:txBody>
          <a:bodyPr lIns="91440"/>
          <a:lstStyle>
            <a:lvl1pPr marL="228600" indent="-228600">
              <a:buFont typeface="Wingdings" panose="05000000000000000000" pitchFamily="2" charset="2"/>
              <a:buChar char="§"/>
              <a:defRPr sz="1600"/>
            </a:lvl1pPr>
            <a:lvl2pPr marL="590400" indent="-228600">
              <a:buFont typeface="Archivo" pitchFamily="2" charset="0"/>
              <a:buChar char="−"/>
              <a:defRPr sz="1400"/>
            </a:lvl2pPr>
            <a:lvl3pPr marL="928800" indent="-228600">
              <a:buFont typeface="Archivo" pitchFamily="2" charset="0"/>
              <a:buChar char="−"/>
              <a:defRPr sz="1200"/>
            </a:lvl3pPr>
            <a:lvl4pPr marL="1270800" indent="-228600">
              <a:buFont typeface="Archivo" pitchFamily="2" charset="0"/>
              <a:buChar char="−"/>
              <a:defRPr sz="1100"/>
            </a:lvl4pPr>
            <a:lvl5pPr marL="1602000" indent="-228600">
              <a:buFont typeface="Archivo" pitchFamily="2" charset="0"/>
              <a:buChar cha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Date Placeholder 3"/>
          <p:cNvSpPr>
            <a:spLocks noGrp="1"/>
          </p:cNvSpPr>
          <p:nvPr>
            <p:ph type="dt" sz="half" idx="10"/>
          </p:nvPr>
        </p:nvSpPr>
        <p:spPr/>
        <p:txBody>
          <a:bodyPr/>
          <a:lstStyle/>
          <a:p>
            <a:r>
              <a:rPr lang="en-US" noProof="0"/>
              <a:t>November 2022</a:t>
            </a:r>
            <a:endParaRPr lang="en-US" noProof="0" dirty="0"/>
          </a:p>
        </p:txBody>
      </p:sp>
      <p:sp>
        <p:nvSpPr>
          <p:cNvPr id="5" name="Footer Placeholder 4"/>
          <p:cNvSpPr>
            <a:spLocks noGrp="1"/>
          </p:cNvSpPr>
          <p:nvPr>
            <p:ph type="ftr" sz="quarter" idx="11"/>
          </p:nvPr>
        </p:nvSpPr>
        <p:spPr/>
        <p:txBody>
          <a:bodyPr/>
          <a:lstStyle/>
          <a:p>
            <a:r>
              <a:rPr lang="en-US" noProof="0"/>
              <a:t>Autoliv Supplier Code of Conduct</a:t>
            </a:r>
            <a:endParaRPr lang="en-US" noProof="0" dirty="0"/>
          </a:p>
        </p:txBody>
      </p:sp>
      <p:sp>
        <p:nvSpPr>
          <p:cNvPr id="6" name="Slide Number Placeholder 5"/>
          <p:cNvSpPr>
            <a:spLocks noGrp="1"/>
          </p:cNvSpPr>
          <p:nvPr>
            <p:ph type="sldNum" sz="quarter" idx="12"/>
          </p:nvPr>
        </p:nvSpPr>
        <p:spPr/>
        <p:txBody>
          <a:bodyPr/>
          <a:lstStyle/>
          <a:p>
            <a:fld id="{7E74F4B1-9ADB-4B50-83D6-797B7B30BEA4}" type="slidenum">
              <a:rPr lang="en-US" noProof="0" smtClean="0"/>
              <a:t>‹#›</a:t>
            </a:fld>
            <a:endParaRPr lang="en-US" noProof="0" dirty="0"/>
          </a:p>
        </p:txBody>
      </p:sp>
    </p:spTree>
    <p:extLst>
      <p:ext uri="{BB962C8B-B14F-4D97-AF65-F5344CB8AC3E}">
        <p14:creationId xmlns:p14="http://schemas.microsoft.com/office/powerpoint/2010/main" val="37135857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1" name="Picture Placeholder 14"/>
          <p:cNvSpPr>
            <a:spLocks noGrp="1"/>
          </p:cNvSpPr>
          <p:nvPr>
            <p:ph type="pic" sz="quarter" idx="15"/>
          </p:nvPr>
        </p:nvSpPr>
        <p:spPr>
          <a:xfrm>
            <a:off x="0" y="521208"/>
            <a:ext cx="12192000" cy="4862114"/>
          </a:xfrm>
          <a:solidFill>
            <a:srgbClr val="F2F3F3"/>
          </a:solidFill>
        </p:spPr>
        <p:txBody>
          <a:bodyPr anchor="t" anchorCtr="0"/>
          <a:lstStyle>
            <a:lvl1pPr marL="0" indent="0" algn="ctr">
              <a:buNone/>
              <a:defRPr sz="1400">
                <a:noFill/>
              </a:defRPr>
            </a:lvl1pPr>
          </a:lstStyle>
          <a:p>
            <a:r>
              <a:rPr lang="en-US"/>
              <a:t>Click icon to add picture</a:t>
            </a:r>
            <a:endParaRPr lang="en-US" dirty="0"/>
          </a:p>
        </p:txBody>
      </p:sp>
      <p:sp>
        <p:nvSpPr>
          <p:cNvPr id="2" name="Title 1"/>
          <p:cNvSpPr>
            <a:spLocks noGrp="1"/>
          </p:cNvSpPr>
          <p:nvPr>
            <p:ph type="ctrTitle" hasCustomPrompt="1"/>
          </p:nvPr>
        </p:nvSpPr>
        <p:spPr>
          <a:xfrm>
            <a:off x="588818" y="2733755"/>
            <a:ext cx="11014364" cy="641045"/>
          </a:xfrm>
          <a:noFill/>
        </p:spPr>
        <p:txBody>
          <a:bodyPr lIns="146304" tIns="0" rIns="144000" bIns="0" anchor="ctr" anchorCtr="0">
            <a:normAutofit/>
          </a:bodyPr>
          <a:lstStyle>
            <a:lvl1pPr algn="ctr">
              <a:defRPr sz="3600" b="0" spc="-30" baseline="0">
                <a:solidFill>
                  <a:schemeClr val="bg1"/>
                </a:solidFill>
              </a:defRPr>
            </a:lvl1pPr>
          </a:lstStyle>
          <a:p>
            <a:r>
              <a:rPr lang="en-US" noProof="0" dirty="0"/>
              <a:t>Click to add text</a:t>
            </a:r>
          </a:p>
        </p:txBody>
      </p:sp>
      <p:sp>
        <p:nvSpPr>
          <p:cNvPr id="39" name="Date Placeholder 3"/>
          <p:cNvSpPr>
            <a:spLocks noGrp="1"/>
          </p:cNvSpPr>
          <p:nvPr>
            <p:ph type="dt" sz="half" idx="10"/>
          </p:nvPr>
        </p:nvSpPr>
        <p:spPr>
          <a:xfrm>
            <a:off x="591793" y="6428232"/>
            <a:ext cx="1224000" cy="216000"/>
          </a:xfrm>
        </p:spPr>
        <p:txBody>
          <a:bodyPr/>
          <a:lstStyle/>
          <a:p>
            <a:r>
              <a:rPr lang="en-US" noProof="0"/>
              <a:t>November 2022</a:t>
            </a:r>
            <a:endParaRPr lang="en-US" noProof="0" dirty="0"/>
          </a:p>
        </p:txBody>
      </p:sp>
      <p:sp>
        <p:nvSpPr>
          <p:cNvPr id="40" name="Slide Number Placeholder 5"/>
          <p:cNvSpPr>
            <a:spLocks noGrp="1"/>
          </p:cNvSpPr>
          <p:nvPr>
            <p:ph type="sldNum" sz="quarter" idx="12"/>
          </p:nvPr>
        </p:nvSpPr>
        <p:spPr>
          <a:xfrm>
            <a:off x="116733" y="6428232"/>
            <a:ext cx="396000" cy="216000"/>
          </a:xfrm>
        </p:spPr>
        <p:txBody>
          <a:bodyPr/>
          <a:lstStyle/>
          <a:p>
            <a:fld id="{7E74F4B1-9ADB-4B50-83D6-797B7B30BEA4}" type="slidenum">
              <a:rPr lang="en-US" noProof="0" smtClean="0"/>
              <a:t>‹#›</a:t>
            </a:fld>
            <a:endParaRPr lang="en-US" noProof="0" dirty="0"/>
          </a:p>
        </p:txBody>
      </p:sp>
      <p:sp>
        <p:nvSpPr>
          <p:cNvPr id="41" name="Footer Placeholder 4"/>
          <p:cNvSpPr>
            <a:spLocks noGrp="1"/>
          </p:cNvSpPr>
          <p:nvPr>
            <p:ph type="ftr" sz="quarter" idx="11"/>
          </p:nvPr>
        </p:nvSpPr>
        <p:spPr>
          <a:xfrm>
            <a:off x="1907465" y="6428232"/>
            <a:ext cx="3240000" cy="216000"/>
          </a:xfrm>
        </p:spPr>
        <p:txBody>
          <a:bodyPr anchor="b" anchorCtr="0"/>
          <a:lstStyle/>
          <a:p>
            <a:r>
              <a:rPr lang="en-US" noProof="0"/>
              <a:t>Autoliv Supplier Code of Conduct</a:t>
            </a:r>
            <a:endParaRPr lang="en-US" noProof="0" dirty="0"/>
          </a:p>
        </p:txBody>
      </p:sp>
      <p:sp>
        <p:nvSpPr>
          <p:cNvPr id="6" name="Text Placeholder 5">
            <a:extLst>
              <a:ext uri="{FF2B5EF4-FFF2-40B4-BE49-F238E27FC236}">
                <a16:creationId xmlns:a16="http://schemas.microsoft.com/office/drawing/2014/main" id="{80C92EF8-6ED6-4FF0-AC8A-52C78929113B}"/>
              </a:ext>
            </a:extLst>
          </p:cNvPr>
          <p:cNvSpPr>
            <a:spLocks noGrp="1"/>
          </p:cNvSpPr>
          <p:nvPr>
            <p:ph type="body" sz="quarter" idx="16"/>
          </p:nvPr>
        </p:nvSpPr>
        <p:spPr>
          <a:xfrm>
            <a:off x="4719828" y="3376480"/>
            <a:ext cx="2752344" cy="237744"/>
          </a:xfrm>
          <a:solidFill>
            <a:schemeClr val="bg1"/>
          </a:solidFill>
        </p:spPr>
        <p:txBody>
          <a:bodyPr/>
          <a:lstStyle>
            <a:lvl1pPr marL="0" indent="0">
              <a:buNone/>
              <a:defRPr>
                <a:noFill/>
              </a:defRPr>
            </a:lvl1pPr>
          </a:lstStyle>
          <a:p>
            <a:pPr lvl="0"/>
            <a:r>
              <a:rPr lang="en-US"/>
              <a:t>Click to edit Master text styles</a:t>
            </a:r>
          </a:p>
        </p:txBody>
      </p:sp>
    </p:spTree>
    <p:extLst>
      <p:ext uri="{BB962C8B-B14F-4D97-AF65-F5344CB8AC3E}">
        <p14:creationId xmlns:p14="http://schemas.microsoft.com/office/powerpoint/2010/main" val="5485565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Left Picture Right">
    <p:bg>
      <p:bgRef idx="1001">
        <a:schemeClr val="bg1"/>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noProof="0"/>
              <a:t>November 2022</a:t>
            </a:r>
            <a:endParaRPr lang="en-US" noProof="0" dirty="0"/>
          </a:p>
        </p:txBody>
      </p:sp>
      <p:sp>
        <p:nvSpPr>
          <p:cNvPr id="6" name="Footer Placeholder 5"/>
          <p:cNvSpPr>
            <a:spLocks noGrp="1"/>
          </p:cNvSpPr>
          <p:nvPr>
            <p:ph type="ftr" sz="quarter" idx="11"/>
          </p:nvPr>
        </p:nvSpPr>
        <p:spPr/>
        <p:txBody>
          <a:bodyPr/>
          <a:lstStyle/>
          <a:p>
            <a:r>
              <a:rPr lang="en-US" noProof="0"/>
              <a:t>Autoliv Supplier Code of Conduct</a:t>
            </a:r>
            <a:endParaRPr lang="en-US" noProof="0" dirty="0"/>
          </a:p>
        </p:txBody>
      </p:sp>
      <p:sp>
        <p:nvSpPr>
          <p:cNvPr id="7" name="Slide Number Placeholder 6"/>
          <p:cNvSpPr>
            <a:spLocks noGrp="1"/>
          </p:cNvSpPr>
          <p:nvPr>
            <p:ph type="sldNum" sz="quarter" idx="12"/>
          </p:nvPr>
        </p:nvSpPr>
        <p:spPr/>
        <p:txBody>
          <a:bodyPr/>
          <a:lstStyle/>
          <a:p>
            <a:fld id="{7E74F4B1-9ADB-4B50-83D6-797B7B30BEA4}" type="slidenum">
              <a:rPr lang="en-US" noProof="0" smtClean="0"/>
              <a:t>‹#›</a:t>
            </a:fld>
            <a:endParaRPr lang="en-US" noProof="0" dirty="0"/>
          </a:p>
        </p:txBody>
      </p:sp>
      <p:sp>
        <p:nvSpPr>
          <p:cNvPr id="11" name="Picture Placeholder 10">
            <a:extLst>
              <a:ext uri="{FF2B5EF4-FFF2-40B4-BE49-F238E27FC236}">
                <a16:creationId xmlns:a16="http://schemas.microsoft.com/office/drawing/2014/main" id="{CF87BD23-19B9-4878-8CAA-C30895073750}"/>
              </a:ext>
            </a:extLst>
          </p:cNvPr>
          <p:cNvSpPr>
            <a:spLocks noGrp="1"/>
          </p:cNvSpPr>
          <p:nvPr>
            <p:ph type="pic" sz="quarter" idx="13" hasCustomPrompt="1"/>
          </p:nvPr>
        </p:nvSpPr>
        <p:spPr>
          <a:xfrm>
            <a:off x="6096000" y="0"/>
            <a:ext cx="6096000" cy="5760720"/>
          </a:xfrm>
        </p:spPr>
        <p:txBody>
          <a:bodyPr anchor="t" anchorCtr="1"/>
          <a:lstStyle>
            <a:lvl1pPr marL="0" indent="0">
              <a:buNone/>
              <a:defRPr sz="1800"/>
            </a:lvl1pPr>
          </a:lstStyle>
          <a:p>
            <a:r>
              <a:rPr lang="en-US" dirty="0"/>
              <a:t>Click Icon to add picture</a:t>
            </a:r>
          </a:p>
        </p:txBody>
      </p:sp>
      <p:sp>
        <p:nvSpPr>
          <p:cNvPr id="8" name="Text Placeholder 7">
            <a:extLst>
              <a:ext uri="{FF2B5EF4-FFF2-40B4-BE49-F238E27FC236}">
                <a16:creationId xmlns:a16="http://schemas.microsoft.com/office/drawing/2014/main" id="{54F67415-6B05-4801-B63B-2612B1021829}"/>
              </a:ext>
            </a:extLst>
          </p:cNvPr>
          <p:cNvSpPr>
            <a:spLocks noGrp="1"/>
          </p:cNvSpPr>
          <p:nvPr>
            <p:ph type="body" sz="quarter" idx="14"/>
          </p:nvPr>
        </p:nvSpPr>
        <p:spPr>
          <a:xfrm>
            <a:off x="591791" y="1140737"/>
            <a:ext cx="5410655" cy="4620302"/>
          </a:xfrm>
        </p:spPr>
        <p:txBody>
          <a:bodyPr lIns="91440"/>
          <a:lstStyle>
            <a:lvl1pPr>
              <a:defRPr sz="1600">
                <a:solidFill>
                  <a:schemeClr val="tx1">
                    <a:lumMod val="50000"/>
                  </a:schemeClr>
                </a:solidFill>
              </a:defRPr>
            </a:lvl1pPr>
            <a:lvl2pPr>
              <a:defRPr sz="1400">
                <a:solidFill>
                  <a:schemeClr val="tx1">
                    <a:lumMod val="50000"/>
                  </a:schemeClr>
                </a:solidFill>
              </a:defRPr>
            </a:lvl2pPr>
          </a:lstStyle>
          <a:p>
            <a:pPr lvl="0"/>
            <a:r>
              <a:rPr lang="en-US"/>
              <a:t>Click to edit Master text styles</a:t>
            </a:r>
          </a:p>
          <a:p>
            <a:pPr lvl="1"/>
            <a:r>
              <a:rPr lang="en-US"/>
              <a:t>Second level</a:t>
            </a:r>
          </a:p>
        </p:txBody>
      </p:sp>
      <p:sp>
        <p:nvSpPr>
          <p:cNvPr id="10" name="Title 1">
            <a:extLst>
              <a:ext uri="{FF2B5EF4-FFF2-40B4-BE49-F238E27FC236}">
                <a16:creationId xmlns:a16="http://schemas.microsoft.com/office/drawing/2014/main" id="{57B57FE8-980B-4994-873B-2C5FEC88EE52}"/>
              </a:ext>
            </a:extLst>
          </p:cNvPr>
          <p:cNvSpPr>
            <a:spLocks noGrp="1"/>
          </p:cNvSpPr>
          <p:nvPr>
            <p:ph type="title"/>
          </p:nvPr>
        </p:nvSpPr>
        <p:spPr>
          <a:xfrm>
            <a:off x="591793" y="210324"/>
            <a:ext cx="5410655" cy="813851"/>
          </a:xfrm>
        </p:spPr>
        <p:txBody>
          <a:bodyPr lIns="91440" anchor="b" anchorCtr="0">
            <a:normAutofit/>
          </a:bodyPr>
          <a:lstStyle>
            <a:lvl1pPr>
              <a:defRPr sz="2400"/>
            </a:lvl1pPr>
          </a:lstStyle>
          <a:p>
            <a:r>
              <a:rPr lang="en-US" noProof="0"/>
              <a:t>Click to edit Master title style</a:t>
            </a:r>
            <a:endParaRPr lang="en-US" noProof="0" dirty="0"/>
          </a:p>
        </p:txBody>
      </p:sp>
    </p:spTree>
    <p:extLst>
      <p:ext uri="{BB962C8B-B14F-4D97-AF65-F5344CB8AC3E}">
        <p14:creationId xmlns:p14="http://schemas.microsoft.com/office/powerpoint/2010/main" val="1336543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Left Content Right">
    <p:bg>
      <p:bgRef idx="1001">
        <a:schemeClr val="bg1"/>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noProof="0"/>
              <a:t>November 2022</a:t>
            </a:r>
            <a:endParaRPr lang="en-US" noProof="0" dirty="0"/>
          </a:p>
        </p:txBody>
      </p:sp>
      <p:sp>
        <p:nvSpPr>
          <p:cNvPr id="6" name="Footer Placeholder 5"/>
          <p:cNvSpPr>
            <a:spLocks noGrp="1"/>
          </p:cNvSpPr>
          <p:nvPr>
            <p:ph type="ftr" sz="quarter" idx="11"/>
          </p:nvPr>
        </p:nvSpPr>
        <p:spPr/>
        <p:txBody>
          <a:bodyPr/>
          <a:lstStyle/>
          <a:p>
            <a:r>
              <a:rPr lang="en-US" noProof="0"/>
              <a:t>Autoliv Supplier Code of Conduct</a:t>
            </a:r>
            <a:endParaRPr lang="en-US" noProof="0" dirty="0"/>
          </a:p>
        </p:txBody>
      </p:sp>
      <p:sp>
        <p:nvSpPr>
          <p:cNvPr id="7" name="Slide Number Placeholder 6"/>
          <p:cNvSpPr>
            <a:spLocks noGrp="1"/>
          </p:cNvSpPr>
          <p:nvPr>
            <p:ph type="sldNum" sz="quarter" idx="12"/>
          </p:nvPr>
        </p:nvSpPr>
        <p:spPr/>
        <p:txBody>
          <a:bodyPr/>
          <a:lstStyle/>
          <a:p>
            <a:fld id="{7E74F4B1-9ADB-4B50-83D6-797B7B30BEA4}" type="slidenum">
              <a:rPr lang="en-US" noProof="0" smtClean="0"/>
              <a:t>‹#›</a:t>
            </a:fld>
            <a:endParaRPr lang="en-US" noProof="0" dirty="0"/>
          </a:p>
        </p:txBody>
      </p:sp>
      <p:sp>
        <p:nvSpPr>
          <p:cNvPr id="3" name="Content Placeholder 2">
            <a:extLst>
              <a:ext uri="{FF2B5EF4-FFF2-40B4-BE49-F238E27FC236}">
                <a16:creationId xmlns:a16="http://schemas.microsoft.com/office/drawing/2014/main" id="{3F50934E-65B7-42A9-ABCC-A31DDB41831B}"/>
              </a:ext>
            </a:extLst>
          </p:cNvPr>
          <p:cNvSpPr>
            <a:spLocks noGrp="1"/>
          </p:cNvSpPr>
          <p:nvPr>
            <p:ph sz="quarter" idx="15" hasCustomPrompt="1"/>
          </p:nvPr>
        </p:nvSpPr>
        <p:spPr>
          <a:xfrm>
            <a:off x="6095999" y="-1"/>
            <a:ext cx="6096001" cy="5761039"/>
          </a:xfrm>
        </p:spPr>
        <p:txBody>
          <a:bodyPr/>
          <a:lstStyle>
            <a:lvl1pPr marL="0" indent="0" algn="ctr">
              <a:buNone/>
              <a:defRPr sz="1400"/>
            </a:lvl1pPr>
          </a:lstStyle>
          <a:p>
            <a:pPr lvl="0"/>
            <a:r>
              <a:rPr lang="en-US" dirty="0"/>
              <a:t>Click to add content</a:t>
            </a:r>
          </a:p>
        </p:txBody>
      </p:sp>
      <p:sp>
        <p:nvSpPr>
          <p:cNvPr id="10" name="Title 1">
            <a:extLst>
              <a:ext uri="{FF2B5EF4-FFF2-40B4-BE49-F238E27FC236}">
                <a16:creationId xmlns:a16="http://schemas.microsoft.com/office/drawing/2014/main" id="{F29D0598-281B-41DE-BC4A-CF00F46645B2}"/>
              </a:ext>
            </a:extLst>
          </p:cNvPr>
          <p:cNvSpPr>
            <a:spLocks noGrp="1"/>
          </p:cNvSpPr>
          <p:nvPr>
            <p:ph type="title"/>
          </p:nvPr>
        </p:nvSpPr>
        <p:spPr>
          <a:xfrm>
            <a:off x="591793" y="210324"/>
            <a:ext cx="5410655" cy="813851"/>
          </a:xfrm>
        </p:spPr>
        <p:txBody>
          <a:bodyPr lIns="91440" anchor="b" anchorCtr="0">
            <a:normAutofit/>
          </a:bodyPr>
          <a:lstStyle>
            <a:lvl1pPr>
              <a:defRPr sz="2400"/>
            </a:lvl1pPr>
          </a:lstStyle>
          <a:p>
            <a:r>
              <a:rPr lang="en-US" noProof="0"/>
              <a:t>Click to edit Master title style</a:t>
            </a:r>
            <a:endParaRPr lang="en-US" noProof="0" dirty="0"/>
          </a:p>
        </p:txBody>
      </p:sp>
      <p:sp>
        <p:nvSpPr>
          <p:cNvPr id="11" name="Text Placeholder 7">
            <a:extLst>
              <a:ext uri="{FF2B5EF4-FFF2-40B4-BE49-F238E27FC236}">
                <a16:creationId xmlns:a16="http://schemas.microsoft.com/office/drawing/2014/main" id="{A6D91B41-3417-461C-B2F1-714C5926E799}"/>
              </a:ext>
            </a:extLst>
          </p:cNvPr>
          <p:cNvSpPr>
            <a:spLocks noGrp="1"/>
          </p:cNvSpPr>
          <p:nvPr>
            <p:ph type="body" sz="quarter" idx="14"/>
          </p:nvPr>
        </p:nvSpPr>
        <p:spPr>
          <a:xfrm>
            <a:off x="591791" y="1140737"/>
            <a:ext cx="5410655" cy="4620302"/>
          </a:xfrm>
        </p:spPr>
        <p:txBody>
          <a:bodyPr lIns="91440"/>
          <a:lstStyle>
            <a:lvl1pPr>
              <a:defRPr sz="1600">
                <a:solidFill>
                  <a:schemeClr val="tx1">
                    <a:lumMod val="50000"/>
                  </a:schemeClr>
                </a:solidFill>
              </a:defRPr>
            </a:lvl1pPr>
            <a:lvl2pPr>
              <a:defRPr sz="1400">
                <a:solidFill>
                  <a:schemeClr val="tx1">
                    <a:lumMod val="50000"/>
                  </a:schemeClr>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684409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1" name="Picture Placeholder 14"/>
          <p:cNvSpPr>
            <a:spLocks noGrp="1"/>
          </p:cNvSpPr>
          <p:nvPr>
            <p:ph type="pic" sz="quarter" idx="15"/>
          </p:nvPr>
        </p:nvSpPr>
        <p:spPr>
          <a:xfrm>
            <a:off x="0" y="557784"/>
            <a:ext cx="12192000" cy="4862114"/>
          </a:xfrm>
          <a:solidFill>
            <a:srgbClr val="F2F3F3"/>
          </a:solidFill>
        </p:spPr>
        <p:txBody>
          <a:bodyPr anchor="t" anchorCtr="0"/>
          <a:lstStyle>
            <a:lvl1pPr marL="0" indent="0" algn="ctr">
              <a:buNone/>
              <a:defRPr sz="1400">
                <a:noFill/>
              </a:defRPr>
            </a:lvl1pPr>
          </a:lstStyle>
          <a:p>
            <a:r>
              <a:rPr lang="en-US"/>
              <a:t>Click icon to add picture</a:t>
            </a:r>
            <a:endParaRPr lang="en-US" dirty="0"/>
          </a:p>
        </p:txBody>
      </p:sp>
      <p:sp>
        <p:nvSpPr>
          <p:cNvPr id="2" name="Title 1"/>
          <p:cNvSpPr>
            <a:spLocks noGrp="1"/>
          </p:cNvSpPr>
          <p:nvPr>
            <p:ph type="ctrTitle"/>
          </p:nvPr>
        </p:nvSpPr>
        <p:spPr>
          <a:xfrm>
            <a:off x="588818" y="2733755"/>
            <a:ext cx="11014364" cy="641045"/>
          </a:xfrm>
          <a:noFill/>
        </p:spPr>
        <p:txBody>
          <a:bodyPr lIns="146304" tIns="0" rIns="144000" bIns="0" anchor="ctr" anchorCtr="0">
            <a:normAutofit/>
          </a:bodyPr>
          <a:lstStyle>
            <a:lvl1pPr algn="ctr">
              <a:defRPr sz="3600" b="0" spc="-30" baseline="0">
                <a:solidFill>
                  <a:schemeClr val="bg1"/>
                </a:solidFill>
              </a:defRPr>
            </a:lvl1pPr>
          </a:lstStyle>
          <a:p>
            <a:r>
              <a:rPr lang="en-US" noProof="0"/>
              <a:t>Click to edit Master title style</a:t>
            </a:r>
            <a:endParaRPr lang="en-US" noProof="0" dirty="0"/>
          </a:p>
        </p:txBody>
      </p:sp>
      <p:sp>
        <p:nvSpPr>
          <p:cNvPr id="39" name="Date Placeholder 3"/>
          <p:cNvSpPr>
            <a:spLocks noGrp="1"/>
          </p:cNvSpPr>
          <p:nvPr>
            <p:ph type="dt" sz="half" idx="10"/>
          </p:nvPr>
        </p:nvSpPr>
        <p:spPr>
          <a:xfrm>
            <a:off x="591793" y="6428232"/>
            <a:ext cx="1224000" cy="216000"/>
          </a:xfrm>
        </p:spPr>
        <p:txBody>
          <a:bodyPr/>
          <a:lstStyle/>
          <a:p>
            <a:r>
              <a:rPr lang="en-US" noProof="0"/>
              <a:t>Date</a:t>
            </a:r>
            <a:endParaRPr lang="en-US" noProof="0" dirty="0"/>
          </a:p>
        </p:txBody>
      </p:sp>
      <p:sp>
        <p:nvSpPr>
          <p:cNvPr id="40" name="Slide Number Placeholder 5"/>
          <p:cNvSpPr>
            <a:spLocks noGrp="1"/>
          </p:cNvSpPr>
          <p:nvPr>
            <p:ph type="sldNum" sz="quarter" idx="12"/>
          </p:nvPr>
        </p:nvSpPr>
        <p:spPr>
          <a:xfrm>
            <a:off x="116733" y="6428232"/>
            <a:ext cx="396000" cy="216000"/>
          </a:xfrm>
        </p:spPr>
        <p:txBody>
          <a:bodyPr/>
          <a:lstStyle/>
          <a:p>
            <a:fld id="{7E74F4B1-9ADB-4B50-83D6-797B7B30BEA4}" type="slidenum">
              <a:rPr lang="en-US" noProof="0" smtClean="0"/>
              <a:t>‹#›</a:t>
            </a:fld>
            <a:endParaRPr lang="en-US" noProof="0" dirty="0"/>
          </a:p>
        </p:txBody>
      </p:sp>
      <p:sp>
        <p:nvSpPr>
          <p:cNvPr id="41" name="Footer Placeholder 4"/>
          <p:cNvSpPr>
            <a:spLocks noGrp="1"/>
          </p:cNvSpPr>
          <p:nvPr>
            <p:ph type="ftr" sz="quarter" idx="11"/>
          </p:nvPr>
        </p:nvSpPr>
        <p:spPr>
          <a:xfrm>
            <a:off x="1907465" y="6428232"/>
            <a:ext cx="3240000" cy="216000"/>
          </a:xfrm>
        </p:spPr>
        <p:txBody>
          <a:bodyPr anchor="b" anchorCtr="0"/>
          <a:lstStyle/>
          <a:p>
            <a:r>
              <a:rPr lang="en-US" noProof="0"/>
              <a:t>Presentation Name</a:t>
            </a:r>
            <a:endParaRPr lang="en-US" noProof="0" dirty="0"/>
          </a:p>
        </p:txBody>
      </p:sp>
      <p:sp>
        <p:nvSpPr>
          <p:cNvPr id="6" name="Text Placeholder 5">
            <a:extLst>
              <a:ext uri="{FF2B5EF4-FFF2-40B4-BE49-F238E27FC236}">
                <a16:creationId xmlns:a16="http://schemas.microsoft.com/office/drawing/2014/main" id="{80C92EF8-6ED6-4FF0-AC8A-52C78929113B}"/>
              </a:ext>
            </a:extLst>
          </p:cNvPr>
          <p:cNvSpPr>
            <a:spLocks noGrp="1"/>
          </p:cNvSpPr>
          <p:nvPr>
            <p:ph type="body" sz="quarter" idx="16"/>
          </p:nvPr>
        </p:nvSpPr>
        <p:spPr>
          <a:xfrm>
            <a:off x="4719828" y="3376480"/>
            <a:ext cx="2752344" cy="237744"/>
          </a:xfrm>
          <a:solidFill>
            <a:schemeClr val="bg1"/>
          </a:solidFill>
        </p:spPr>
        <p:txBody>
          <a:bodyPr/>
          <a:lstStyle>
            <a:lvl1pPr marL="0" indent="0">
              <a:buNone/>
              <a:defRPr>
                <a:noFill/>
              </a:defRPr>
            </a:lvl1pPr>
          </a:lstStyle>
          <a:p>
            <a:pPr lvl="0"/>
            <a:r>
              <a:rPr lang="en-US"/>
              <a:t>Click to edit Master text styles</a:t>
            </a:r>
          </a:p>
        </p:txBody>
      </p:sp>
    </p:spTree>
    <p:extLst>
      <p:ext uri="{BB962C8B-B14F-4D97-AF65-F5344CB8AC3E}">
        <p14:creationId xmlns:p14="http://schemas.microsoft.com/office/powerpoint/2010/main" val="18682714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Left Text Right">
    <p:bg>
      <p:bgRef idx="1001">
        <a:schemeClr val="bg1"/>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noProof="0"/>
              <a:t>November 2022</a:t>
            </a:r>
            <a:endParaRPr lang="en-US" noProof="0" dirty="0"/>
          </a:p>
        </p:txBody>
      </p:sp>
      <p:sp>
        <p:nvSpPr>
          <p:cNvPr id="6" name="Footer Placeholder 5"/>
          <p:cNvSpPr>
            <a:spLocks noGrp="1"/>
          </p:cNvSpPr>
          <p:nvPr>
            <p:ph type="ftr" sz="quarter" idx="11"/>
          </p:nvPr>
        </p:nvSpPr>
        <p:spPr/>
        <p:txBody>
          <a:bodyPr/>
          <a:lstStyle/>
          <a:p>
            <a:r>
              <a:rPr lang="en-US" noProof="0"/>
              <a:t>Autoliv Supplier Code of Conduct</a:t>
            </a:r>
            <a:endParaRPr lang="en-US" noProof="0" dirty="0"/>
          </a:p>
        </p:txBody>
      </p:sp>
      <p:sp>
        <p:nvSpPr>
          <p:cNvPr id="7" name="Slide Number Placeholder 6"/>
          <p:cNvSpPr>
            <a:spLocks noGrp="1"/>
          </p:cNvSpPr>
          <p:nvPr>
            <p:ph type="sldNum" sz="quarter" idx="12"/>
          </p:nvPr>
        </p:nvSpPr>
        <p:spPr/>
        <p:txBody>
          <a:bodyPr/>
          <a:lstStyle/>
          <a:p>
            <a:fld id="{7E74F4B1-9ADB-4B50-83D6-797B7B30BEA4}" type="slidenum">
              <a:rPr lang="en-US" noProof="0" smtClean="0"/>
              <a:t>‹#›</a:t>
            </a:fld>
            <a:endParaRPr lang="en-US" noProof="0" dirty="0"/>
          </a:p>
        </p:txBody>
      </p:sp>
      <p:sp>
        <p:nvSpPr>
          <p:cNvPr id="11" name="Picture Placeholder 10">
            <a:extLst>
              <a:ext uri="{FF2B5EF4-FFF2-40B4-BE49-F238E27FC236}">
                <a16:creationId xmlns:a16="http://schemas.microsoft.com/office/drawing/2014/main" id="{CF87BD23-19B9-4878-8CAA-C30895073750}"/>
              </a:ext>
            </a:extLst>
          </p:cNvPr>
          <p:cNvSpPr>
            <a:spLocks noGrp="1"/>
          </p:cNvSpPr>
          <p:nvPr>
            <p:ph type="pic" sz="quarter" idx="13" hasCustomPrompt="1"/>
          </p:nvPr>
        </p:nvSpPr>
        <p:spPr>
          <a:xfrm>
            <a:off x="-1" y="0"/>
            <a:ext cx="6096000" cy="5760720"/>
          </a:xfrm>
        </p:spPr>
        <p:txBody>
          <a:bodyPr anchor="t" anchorCtr="1"/>
          <a:lstStyle>
            <a:lvl1pPr marL="0" indent="0">
              <a:buNone/>
              <a:defRPr sz="1800"/>
            </a:lvl1pPr>
          </a:lstStyle>
          <a:p>
            <a:r>
              <a:rPr lang="en-US" dirty="0"/>
              <a:t>Click Icon to add picture</a:t>
            </a:r>
          </a:p>
        </p:txBody>
      </p:sp>
      <p:sp>
        <p:nvSpPr>
          <p:cNvPr id="10" name="Title 1">
            <a:extLst>
              <a:ext uri="{FF2B5EF4-FFF2-40B4-BE49-F238E27FC236}">
                <a16:creationId xmlns:a16="http://schemas.microsoft.com/office/drawing/2014/main" id="{948D3683-7738-46EB-9B09-711B0BD00FD1}"/>
              </a:ext>
            </a:extLst>
          </p:cNvPr>
          <p:cNvSpPr>
            <a:spLocks noGrp="1"/>
          </p:cNvSpPr>
          <p:nvPr>
            <p:ph type="title"/>
          </p:nvPr>
        </p:nvSpPr>
        <p:spPr>
          <a:xfrm>
            <a:off x="6257470" y="210324"/>
            <a:ext cx="5410655" cy="813851"/>
          </a:xfrm>
        </p:spPr>
        <p:txBody>
          <a:bodyPr lIns="91440" anchor="b" anchorCtr="0">
            <a:normAutofit/>
          </a:bodyPr>
          <a:lstStyle>
            <a:lvl1pPr>
              <a:defRPr sz="2400"/>
            </a:lvl1pPr>
          </a:lstStyle>
          <a:p>
            <a:r>
              <a:rPr lang="en-US" noProof="0"/>
              <a:t>Click to edit Master title style</a:t>
            </a:r>
            <a:endParaRPr lang="en-US" noProof="0" dirty="0"/>
          </a:p>
        </p:txBody>
      </p:sp>
      <p:sp>
        <p:nvSpPr>
          <p:cNvPr id="12" name="Text Placeholder 7">
            <a:extLst>
              <a:ext uri="{FF2B5EF4-FFF2-40B4-BE49-F238E27FC236}">
                <a16:creationId xmlns:a16="http://schemas.microsoft.com/office/drawing/2014/main" id="{B4E5862D-3E32-4237-8E70-264D1F16BDC0}"/>
              </a:ext>
            </a:extLst>
          </p:cNvPr>
          <p:cNvSpPr>
            <a:spLocks noGrp="1"/>
          </p:cNvSpPr>
          <p:nvPr>
            <p:ph type="body" sz="quarter" idx="14"/>
          </p:nvPr>
        </p:nvSpPr>
        <p:spPr>
          <a:xfrm>
            <a:off x="6257470" y="1140737"/>
            <a:ext cx="5410655" cy="4620302"/>
          </a:xfrm>
        </p:spPr>
        <p:txBody>
          <a:bodyPr lIns="91440"/>
          <a:lstStyle>
            <a:lvl1pPr>
              <a:defRPr sz="1600">
                <a:solidFill>
                  <a:schemeClr val="tx1">
                    <a:lumMod val="50000"/>
                  </a:schemeClr>
                </a:solidFill>
              </a:defRPr>
            </a:lvl1pPr>
            <a:lvl2pPr>
              <a:defRPr sz="1400">
                <a:solidFill>
                  <a:schemeClr val="tx1">
                    <a:lumMod val="50000"/>
                  </a:schemeClr>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1255485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Left Text Right">
    <p:bg>
      <p:bgRef idx="1001">
        <a:schemeClr val="bg1"/>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noProof="0"/>
              <a:t>November 2022</a:t>
            </a:r>
            <a:endParaRPr lang="en-US" noProof="0" dirty="0"/>
          </a:p>
        </p:txBody>
      </p:sp>
      <p:sp>
        <p:nvSpPr>
          <p:cNvPr id="6" name="Footer Placeholder 5"/>
          <p:cNvSpPr>
            <a:spLocks noGrp="1"/>
          </p:cNvSpPr>
          <p:nvPr>
            <p:ph type="ftr" sz="quarter" idx="11"/>
          </p:nvPr>
        </p:nvSpPr>
        <p:spPr/>
        <p:txBody>
          <a:bodyPr/>
          <a:lstStyle/>
          <a:p>
            <a:r>
              <a:rPr lang="en-US" noProof="0"/>
              <a:t>Autoliv Supplier Code of Conduct</a:t>
            </a:r>
            <a:endParaRPr lang="en-US" noProof="0" dirty="0"/>
          </a:p>
        </p:txBody>
      </p:sp>
      <p:sp>
        <p:nvSpPr>
          <p:cNvPr id="7" name="Slide Number Placeholder 6"/>
          <p:cNvSpPr>
            <a:spLocks noGrp="1"/>
          </p:cNvSpPr>
          <p:nvPr>
            <p:ph type="sldNum" sz="quarter" idx="12"/>
          </p:nvPr>
        </p:nvSpPr>
        <p:spPr/>
        <p:txBody>
          <a:bodyPr/>
          <a:lstStyle/>
          <a:p>
            <a:fld id="{7E74F4B1-9ADB-4B50-83D6-797B7B30BEA4}" type="slidenum">
              <a:rPr lang="en-US" noProof="0" smtClean="0"/>
              <a:t>‹#›</a:t>
            </a:fld>
            <a:endParaRPr lang="en-US" noProof="0" dirty="0"/>
          </a:p>
        </p:txBody>
      </p:sp>
      <p:sp>
        <p:nvSpPr>
          <p:cNvPr id="3" name="Content Placeholder 2">
            <a:extLst>
              <a:ext uri="{FF2B5EF4-FFF2-40B4-BE49-F238E27FC236}">
                <a16:creationId xmlns:a16="http://schemas.microsoft.com/office/drawing/2014/main" id="{3F50934E-65B7-42A9-ABCC-A31DDB41831B}"/>
              </a:ext>
            </a:extLst>
          </p:cNvPr>
          <p:cNvSpPr>
            <a:spLocks noGrp="1"/>
          </p:cNvSpPr>
          <p:nvPr>
            <p:ph sz="quarter" idx="15" hasCustomPrompt="1"/>
          </p:nvPr>
        </p:nvSpPr>
        <p:spPr>
          <a:xfrm>
            <a:off x="-1" y="0"/>
            <a:ext cx="6096001" cy="5761039"/>
          </a:xfrm>
        </p:spPr>
        <p:txBody>
          <a:bodyPr/>
          <a:lstStyle>
            <a:lvl1pPr marL="0" indent="0" algn="ctr">
              <a:buNone/>
              <a:defRPr sz="1400"/>
            </a:lvl1pPr>
          </a:lstStyle>
          <a:p>
            <a:pPr lvl="0"/>
            <a:r>
              <a:rPr lang="en-US" dirty="0"/>
              <a:t>Click to add content</a:t>
            </a:r>
          </a:p>
        </p:txBody>
      </p:sp>
      <p:sp>
        <p:nvSpPr>
          <p:cNvPr id="11" name="Text Placeholder 7">
            <a:extLst>
              <a:ext uri="{FF2B5EF4-FFF2-40B4-BE49-F238E27FC236}">
                <a16:creationId xmlns:a16="http://schemas.microsoft.com/office/drawing/2014/main" id="{779A110D-4211-435E-BEE0-0F6BA20C929D}"/>
              </a:ext>
            </a:extLst>
          </p:cNvPr>
          <p:cNvSpPr>
            <a:spLocks noGrp="1"/>
          </p:cNvSpPr>
          <p:nvPr>
            <p:ph type="body" sz="quarter" idx="14"/>
          </p:nvPr>
        </p:nvSpPr>
        <p:spPr>
          <a:xfrm>
            <a:off x="6257470" y="1140737"/>
            <a:ext cx="5410655" cy="4620302"/>
          </a:xfrm>
        </p:spPr>
        <p:txBody>
          <a:bodyPr lIns="91440"/>
          <a:lstStyle>
            <a:lvl1pPr>
              <a:defRPr sz="1600">
                <a:solidFill>
                  <a:schemeClr val="tx1">
                    <a:lumMod val="50000"/>
                  </a:schemeClr>
                </a:solidFill>
              </a:defRPr>
            </a:lvl1pPr>
            <a:lvl2pPr>
              <a:defRPr sz="1400">
                <a:solidFill>
                  <a:schemeClr val="tx1">
                    <a:lumMod val="50000"/>
                  </a:schemeClr>
                </a:solidFill>
              </a:defRPr>
            </a:lvl2pPr>
          </a:lstStyle>
          <a:p>
            <a:pPr lvl="0"/>
            <a:r>
              <a:rPr lang="en-US"/>
              <a:t>Click to edit Master text styles</a:t>
            </a:r>
          </a:p>
          <a:p>
            <a:pPr lvl="1"/>
            <a:r>
              <a:rPr lang="en-US"/>
              <a:t>Second level</a:t>
            </a:r>
          </a:p>
        </p:txBody>
      </p:sp>
      <p:sp>
        <p:nvSpPr>
          <p:cNvPr id="12" name="Title 1">
            <a:extLst>
              <a:ext uri="{FF2B5EF4-FFF2-40B4-BE49-F238E27FC236}">
                <a16:creationId xmlns:a16="http://schemas.microsoft.com/office/drawing/2014/main" id="{92F3AC9C-85E1-4498-94A6-206443DCB615}"/>
              </a:ext>
            </a:extLst>
          </p:cNvPr>
          <p:cNvSpPr>
            <a:spLocks noGrp="1"/>
          </p:cNvSpPr>
          <p:nvPr>
            <p:ph type="title"/>
          </p:nvPr>
        </p:nvSpPr>
        <p:spPr>
          <a:xfrm>
            <a:off x="6257470" y="210324"/>
            <a:ext cx="5410655" cy="813851"/>
          </a:xfrm>
        </p:spPr>
        <p:txBody>
          <a:bodyPr lIns="91440" anchor="b" anchorCtr="0">
            <a:normAutofit/>
          </a:bodyPr>
          <a:lstStyle>
            <a:lvl1pPr>
              <a:defRPr sz="2400"/>
            </a:lvl1pPr>
          </a:lstStyle>
          <a:p>
            <a:r>
              <a:rPr lang="en-US" noProof="0"/>
              <a:t>Click to edit Master title style</a:t>
            </a:r>
            <a:endParaRPr lang="en-US" noProof="0" dirty="0"/>
          </a:p>
        </p:txBody>
      </p:sp>
    </p:spTree>
    <p:extLst>
      <p:ext uri="{BB962C8B-B14F-4D97-AF65-F5344CB8AC3E}">
        <p14:creationId xmlns:p14="http://schemas.microsoft.com/office/powerpoint/2010/main" val="40914457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1793" y="1400175"/>
            <a:ext cx="5364000" cy="4658625"/>
          </a:xfrm>
        </p:spPr>
        <p:txBody>
          <a:bodyPr lIns="91440"/>
          <a:lstStyle>
            <a:lvl1pPr>
              <a:defRPr sz="2000"/>
            </a:lvl1pPr>
            <a:lvl2pPr>
              <a:defRPr sz="1600"/>
            </a:lvl2pPr>
            <a:lvl3pPr>
              <a:defRPr sz="1600"/>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Content Placeholder 3"/>
          <p:cNvSpPr>
            <a:spLocks noGrp="1"/>
          </p:cNvSpPr>
          <p:nvPr>
            <p:ph sz="half" idx="2"/>
          </p:nvPr>
        </p:nvSpPr>
        <p:spPr>
          <a:xfrm>
            <a:off x="6364333" y="1400175"/>
            <a:ext cx="5364000" cy="4658625"/>
          </a:xfrm>
        </p:spPr>
        <p:txBody>
          <a:bodyPr lIns="91440"/>
          <a:lstStyle>
            <a:lvl1pPr>
              <a:defRPr sz="2000"/>
            </a:lvl1pPr>
            <a:lvl2pPr>
              <a:defRPr sz="1600"/>
            </a:lvl2pPr>
            <a:lvl3pPr>
              <a:defRPr sz="1600"/>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Date Placeholder 4"/>
          <p:cNvSpPr>
            <a:spLocks noGrp="1"/>
          </p:cNvSpPr>
          <p:nvPr>
            <p:ph type="dt" sz="half" idx="10"/>
          </p:nvPr>
        </p:nvSpPr>
        <p:spPr/>
        <p:txBody>
          <a:bodyPr/>
          <a:lstStyle/>
          <a:p>
            <a:r>
              <a:rPr lang="en-US" noProof="0"/>
              <a:t>November 2022</a:t>
            </a:r>
            <a:endParaRPr lang="en-US" noProof="0" dirty="0"/>
          </a:p>
        </p:txBody>
      </p:sp>
      <p:sp>
        <p:nvSpPr>
          <p:cNvPr id="6" name="Footer Placeholder 5"/>
          <p:cNvSpPr>
            <a:spLocks noGrp="1"/>
          </p:cNvSpPr>
          <p:nvPr>
            <p:ph type="ftr" sz="quarter" idx="11"/>
          </p:nvPr>
        </p:nvSpPr>
        <p:spPr/>
        <p:txBody>
          <a:bodyPr/>
          <a:lstStyle/>
          <a:p>
            <a:r>
              <a:rPr lang="en-US" noProof="0"/>
              <a:t>Autoliv Supplier Code of Conduct</a:t>
            </a:r>
            <a:endParaRPr lang="en-US" noProof="0" dirty="0"/>
          </a:p>
        </p:txBody>
      </p:sp>
      <p:sp>
        <p:nvSpPr>
          <p:cNvPr id="7" name="Slide Number Placeholder 6"/>
          <p:cNvSpPr>
            <a:spLocks noGrp="1"/>
          </p:cNvSpPr>
          <p:nvPr>
            <p:ph type="sldNum" sz="quarter" idx="12"/>
          </p:nvPr>
        </p:nvSpPr>
        <p:spPr/>
        <p:txBody>
          <a:bodyPr/>
          <a:lstStyle/>
          <a:p>
            <a:fld id="{7E74F4B1-9ADB-4B50-83D6-797B7B30BEA4}" type="slidenum">
              <a:rPr lang="en-US" noProof="0" smtClean="0"/>
              <a:t>‹#›</a:t>
            </a:fld>
            <a:endParaRPr lang="en-US" noProof="0" dirty="0"/>
          </a:p>
        </p:txBody>
      </p:sp>
      <p:sp>
        <p:nvSpPr>
          <p:cNvPr id="9" name="Title 1">
            <a:extLst>
              <a:ext uri="{FF2B5EF4-FFF2-40B4-BE49-F238E27FC236}">
                <a16:creationId xmlns:a16="http://schemas.microsoft.com/office/drawing/2014/main" id="{087525FD-0785-4C31-828B-523E20C12C38}"/>
              </a:ext>
            </a:extLst>
          </p:cNvPr>
          <p:cNvSpPr>
            <a:spLocks noGrp="1"/>
          </p:cNvSpPr>
          <p:nvPr>
            <p:ph type="title"/>
          </p:nvPr>
        </p:nvSpPr>
        <p:spPr>
          <a:xfrm>
            <a:off x="550333" y="210324"/>
            <a:ext cx="11178000" cy="813851"/>
          </a:xfrm>
        </p:spPr>
        <p:txBody>
          <a:bodyPr lIns="91440" anchor="b" anchorCtr="0">
            <a:normAutofit/>
          </a:bodyPr>
          <a:lstStyle>
            <a:lvl1pPr>
              <a:defRPr sz="2400"/>
            </a:lvl1pPr>
          </a:lstStyle>
          <a:p>
            <a:r>
              <a:rPr lang="en-US" noProof="0"/>
              <a:t>Click to edit Master title style</a:t>
            </a:r>
            <a:endParaRPr lang="en-US" noProof="0" dirty="0"/>
          </a:p>
        </p:txBody>
      </p:sp>
    </p:spTree>
    <p:extLst>
      <p:ext uri="{BB962C8B-B14F-4D97-AF65-F5344CB8AC3E}">
        <p14:creationId xmlns:p14="http://schemas.microsoft.com/office/powerpoint/2010/main" val="2914298628"/>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noProof="0"/>
              <a:t>November 2022</a:t>
            </a:r>
            <a:endParaRPr lang="en-US" noProof="0" dirty="0"/>
          </a:p>
        </p:txBody>
      </p:sp>
      <p:sp>
        <p:nvSpPr>
          <p:cNvPr id="8" name="Footer Placeholder 7"/>
          <p:cNvSpPr>
            <a:spLocks noGrp="1"/>
          </p:cNvSpPr>
          <p:nvPr>
            <p:ph type="ftr" sz="quarter" idx="11"/>
          </p:nvPr>
        </p:nvSpPr>
        <p:spPr/>
        <p:txBody>
          <a:bodyPr/>
          <a:lstStyle/>
          <a:p>
            <a:r>
              <a:rPr lang="en-US" noProof="0"/>
              <a:t>Autoliv Supplier Code of Conduct</a:t>
            </a:r>
            <a:endParaRPr lang="en-US" noProof="0" dirty="0"/>
          </a:p>
        </p:txBody>
      </p:sp>
      <p:sp>
        <p:nvSpPr>
          <p:cNvPr id="9" name="Slide Number Placeholder 8"/>
          <p:cNvSpPr>
            <a:spLocks noGrp="1"/>
          </p:cNvSpPr>
          <p:nvPr>
            <p:ph type="sldNum" sz="quarter" idx="12"/>
          </p:nvPr>
        </p:nvSpPr>
        <p:spPr/>
        <p:txBody>
          <a:bodyPr/>
          <a:lstStyle/>
          <a:p>
            <a:fld id="{7E74F4B1-9ADB-4B50-83D6-797B7B30BEA4}" type="slidenum">
              <a:rPr lang="en-US" noProof="0" smtClean="0"/>
              <a:t>‹#›</a:t>
            </a:fld>
            <a:endParaRPr lang="en-US" noProof="0" dirty="0"/>
          </a:p>
        </p:txBody>
      </p:sp>
      <p:sp>
        <p:nvSpPr>
          <p:cNvPr id="12" name="Content Placeholder 2">
            <a:extLst>
              <a:ext uri="{FF2B5EF4-FFF2-40B4-BE49-F238E27FC236}">
                <a16:creationId xmlns:a16="http://schemas.microsoft.com/office/drawing/2014/main" id="{EB7C427D-4259-4F0A-9A36-2AF0E358045E}"/>
              </a:ext>
            </a:extLst>
          </p:cNvPr>
          <p:cNvSpPr>
            <a:spLocks noGrp="1"/>
          </p:cNvSpPr>
          <p:nvPr>
            <p:ph idx="1"/>
          </p:nvPr>
        </p:nvSpPr>
        <p:spPr>
          <a:xfrm>
            <a:off x="588478" y="1834006"/>
            <a:ext cx="11178000" cy="4268613"/>
          </a:xfrm>
        </p:spPr>
        <p:txBody>
          <a:bodyPr lIns="91440"/>
          <a:lstStyle>
            <a:lvl1pPr marL="228600" indent="-228600">
              <a:buFont typeface="Wingdings" panose="05000000000000000000" pitchFamily="2" charset="2"/>
              <a:buChar char="§"/>
              <a:defRPr sz="1600"/>
            </a:lvl1pPr>
            <a:lvl2pPr marL="590400" indent="-228600">
              <a:buFont typeface="Archivo" pitchFamily="2" charset="0"/>
              <a:buChar char="−"/>
              <a:defRPr sz="1400"/>
            </a:lvl2pPr>
            <a:lvl3pPr marL="928800" indent="-228600">
              <a:buFont typeface="Archivo" pitchFamily="2" charset="0"/>
              <a:buChar char="−"/>
              <a:defRPr sz="1200"/>
            </a:lvl3pPr>
            <a:lvl4pPr marL="1270800" indent="-228600">
              <a:buFont typeface="Archivo" pitchFamily="2" charset="0"/>
              <a:buChar char="−"/>
              <a:defRPr sz="1100"/>
            </a:lvl4pPr>
            <a:lvl5pPr marL="1602000" indent="-228600">
              <a:buFont typeface="Archivo" pitchFamily="2" charset="0"/>
              <a:buChar cha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itle 1">
            <a:extLst>
              <a:ext uri="{FF2B5EF4-FFF2-40B4-BE49-F238E27FC236}">
                <a16:creationId xmlns:a16="http://schemas.microsoft.com/office/drawing/2014/main" id="{51C70B94-BCC1-4C68-995D-300ED6A0B85A}"/>
              </a:ext>
            </a:extLst>
          </p:cNvPr>
          <p:cNvSpPr>
            <a:spLocks noGrp="1"/>
          </p:cNvSpPr>
          <p:nvPr>
            <p:ph type="title"/>
          </p:nvPr>
        </p:nvSpPr>
        <p:spPr>
          <a:xfrm>
            <a:off x="594360" y="210324"/>
            <a:ext cx="11178000" cy="813851"/>
          </a:xfrm>
        </p:spPr>
        <p:txBody>
          <a:bodyPr lIns="91440" anchor="b" anchorCtr="0">
            <a:normAutofit/>
          </a:bodyPr>
          <a:lstStyle>
            <a:lvl1pPr>
              <a:defRPr sz="2400"/>
            </a:lvl1pPr>
          </a:lstStyle>
          <a:p>
            <a:r>
              <a:rPr lang="en-US" noProof="0"/>
              <a:t>Click to edit Master title style</a:t>
            </a:r>
            <a:endParaRPr lang="en-US" noProof="0" dirty="0"/>
          </a:p>
        </p:txBody>
      </p:sp>
      <p:sp>
        <p:nvSpPr>
          <p:cNvPr id="6" name="Content Placeholder 5">
            <a:extLst>
              <a:ext uri="{FF2B5EF4-FFF2-40B4-BE49-F238E27FC236}">
                <a16:creationId xmlns:a16="http://schemas.microsoft.com/office/drawing/2014/main" id="{B2B69FD4-AB15-4233-9D39-3D26F0E567A2}"/>
              </a:ext>
            </a:extLst>
          </p:cNvPr>
          <p:cNvSpPr>
            <a:spLocks noGrp="1"/>
          </p:cNvSpPr>
          <p:nvPr>
            <p:ph sz="quarter" idx="13"/>
          </p:nvPr>
        </p:nvSpPr>
        <p:spPr>
          <a:xfrm>
            <a:off x="594301" y="1133475"/>
            <a:ext cx="11178117" cy="371475"/>
          </a:xfrm>
        </p:spPr>
        <p:txBody>
          <a:bodyPr lIns="91440" anchor="b" anchorCtr="0"/>
          <a:lstStyle>
            <a:lvl1pPr marL="0" indent="0">
              <a:buNone/>
              <a:defRPr sz="1600" b="1">
                <a:solidFill>
                  <a:srgbClr val="005496"/>
                </a:solidFill>
              </a:defRPr>
            </a:lvl1pPr>
          </a:lstStyle>
          <a:p>
            <a:pPr lvl="0"/>
            <a:r>
              <a:rPr lang="en-US"/>
              <a:t>Click to edit Master text styles</a:t>
            </a:r>
          </a:p>
        </p:txBody>
      </p:sp>
    </p:spTree>
    <p:extLst>
      <p:ext uri="{BB962C8B-B14F-4D97-AF65-F5344CB8AC3E}">
        <p14:creationId xmlns:p14="http://schemas.microsoft.com/office/powerpoint/2010/main" val="30418623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noProof="0"/>
              <a:t>November 2022</a:t>
            </a:r>
            <a:endParaRPr lang="en-US" noProof="0" dirty="0"/>
          </a:p>
        </p:txBody>
      </p:sp>
      <p:sp>
        <p:nvSpPr>
          <p:cNvPr id="4" name="Footer Placeholder 3"/>
          <p:cNvSpPr>
            <a:spLocks noGrp="1"/>
          </p:cNvSpPr>
          <p:nvPr>
            <p:ph type="ftr" sz="quarter" idx="11"/>
          </p:nvPr>
        </p:nvSpPr>
        <p:spPr/>
        <p:txBody>
          <a:bodyPr/>
          <a:lstStyle/>
          <a:p>
            <a:r>
              <a:rPr lang="en-US" noProof="0"/>
              <a:t>Autoliv Supplier Code of Conduct</a:t>
            </a:r>
            <a:endParaRPr lang="en-US" noProof="0" dirty="0"/>
          </a:p>
        </p:txBody>
      </p:sp>
      <p:sp>
        <p:nvSpPr>
          <p:cNvPr id="5" name="Slide Number Placeholder 4"/>
          <p:cNvSpPr>
            <a:spLocks noGrp="1"/>
          </p:cNvSpPr>
          <p:nvPr>
            <p:ph type="sldNum" sz="quarter" idx="12"/>
          </p:nvPr>
        </p:nvSpPr>
        <p:spPr/>
        <p:txBody>
          <a:bodyPr/>
          <a:lstStyle/>
          <a:p>
            <a:fld id="{7E74F4B1-9ADB-4B50-83D6-797B7B30BEA4}" type="slidenum">
              <a:rPr lang="en-US" noProof="0" smtClean="0"/>
              <a:t>‹#›</a:t>
            </a:fld>
            <a:endParaRPr lang="en-US" noProof="0" dirty="0"/>
          </a:p>
        </p:txBody>
      </p:sp>
      <p:sp>
        <p:nvSpPr>
          <p:cNvPr id="6" name="Title 1">
            <a:extLst>
              <a:ext uri="{FF2B5EF4-FFF2-40B4-BE49-F238E27FC236}">
                <a16:creationId xmlns:a16="http://schemas.microsoft.com/office/drawing/2014/main" id="{22F16C06-991B-4F20-B8E2-B5362C8362E9}"/>
              </a:ext>
            </a:extLst>
          </p:cNvPr>
          <p:cNvSpPr>
            <a:spLocks noGrp="1"/>
          </p:cNvSpPr>
          <p:nvPr>
            <p:ph type="title"/>
          </p:nvPr>
        </p:nvSpPr>
        <p:spPr>
          <a:xfrm>
            <a:off x="591793" y="210324"/>
            <a:ext cx="11136540" cy="813851"/>
          </a:xfrm>
        </p:spPr>
        <p:txBody>
          <a:bodyPr lIns="91440" anchor="b" anchorCtr="0">
            <a:normAutofit/>
          </a:bodyPr>
          <a:lstStyle>
            <a:lvl1pPr>
              <a:defRPr sz="2400"/>
            </a:lvl1pPr>
          </a:lstStyle>
          <a:p>
            <a:r>
              <a:rPr lang="en-US" noProof="0"/>
              <a:t>Click to edit Master title style</a:t>
            </a:r>
            <a:endParaRPr lang="en-US" noProof="0" dirty="0"/>
          </a:p>
        </p:txBody>
      </p:sp>
    </p:spTree>
    <p:extLst>
      <p:ext uri="{BB962C8B-B14F-4D97-AF65-F5344CB8AC3E}">
        <p14:creationId xmlns:p14="http://schemas.microsoft.com/office/powerpoint/2010/main" val="17335737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noProof="0"/>
              <a:t>November 2022</a:t>
            </a:r>
            <a:endParaRPr lang="en-US" noProof="0" dirty="0"/>
          </a:p>
        </p:txBody>
      </p:sp>
      <p:sp>
        <p:nvSpPr>
          <p:cNvPr id="3" name="Footer Placeholder 2"/>
          <p:cNvSpPr>
            <a:spLocks noGrp="1"/>
          </p:cNvSpPr>
          <p:nvPr>
            <p:ph type="ftr" sz="quarter" idx="11"/>
          </p:nvPr>
        </p:nvSpPr>
        <p:spPr/>
        <p:txBody>
          <a:bodyPr/>
          <a:lstStyle/>
          <a:p>
            <a:r>
              <a:rPr lang="en-US" noProof="0"/>
              <a:t>Autoliv Supplier Code of Conduct</a:t>
            </a:r>
            <a:endParaRPr lang="en-US" noProof="0" dirty="0"/>
          </a:p>
        </p:txBody>
      </p:sp>
      <p:sp>
        <p:nvSpPr>
          <p:cNvPr id="4" name="Slide Number Placeholder 3"/>
          <p:cNvSpPr>
            <a:spLocks noGrp="1"/>
          </p:cNvSpPr>
          <p:nvPr>
            <p:ph type="sldNum" sz="quarter" idx="12"/>
          </p:nvPr>
        </p:nvSpPr>
        <p:spPr/>
        <p:txBody>
          <a:bodyPr/>
          <a:lstStyle/>
          <a:p>
            <a:fld id="{7E74F4B1-9ADB-4B50-83D6-797B7B30BEA4}" type="slidenum">
              <a:rPr lang="en-US" noProof="0" smtClean="0"/>
              <a:t>‹#›</a:t>
            </a:fld>
            <a:endParaRPr lang="en-US" noProof="0" dirty="0"/>
          </a:p>
        </p:txBody>
      </p:sp>
    </p:spTree>
    <p:extLst>
      <p:ext uri="{BB962C8B-B14F-4D97-AF65-F5344CB8AC3E}">
        <p14:creationId xmlns:p14="http://schemas.microsoft.com/office/powerpoint/2010/main" val="33320470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cSld name="End">
    <p:bg>
      <p:bgRef idx="1001">
        <a:schemeClr val="bg1"/>
      </p:bgRef>
    </p:bg>
    <p:spTree>
      <p:nvGrpSpPr>
        <p:cNvPr id="1" name=""/>
        <p:cNvGrpSpPr/>
        <p:nvPr/>
      </p:nvGrpSpPr>
      <p:grpSpPr>
        <a:xfrm>
          <a:off x="0" y="0"/>
          <a:ext cx="0" cy="0"/>
          <a:chOff x="0" y="0"/>
          <a:chExt cx="0" cy="0"/>
        </a:xfrm>
      </p:grpSpPr>
      <p:sp>
        <p:nvSpPr>
          <p:cNvPr id="9" name="Date Placeholder 1">
            <a:extLst>
              <a:ext uri="{FF2B5EF4-FFF2-40B4-BE49-F238E27FC236}">
                <a16:creationId xmlns:a16="http://schemas.microsoft.com/office/drawing/2014/main" id="{7295A21F-A81C-4E27-A471-4804B022F9BF}"/>
              </a:ext>
            </a:extLst>
          </p:cNvPr>
          <p:cNvSpPr>
            <a:spLocks noGrp="1"/>
          </p:cNvSpPr>
          <p:nvPr>
            <p:ph type="dt" sz="half" idx="10"/>
          </p:nvPr>
        </p:nvSpPr>
        <p:spPr>
          <a:xfrm>
            <a:off x="591793" y="6431676"/>
            <a:ext cx="1224000" cy="216000"/>
          </a:xfrm>
        </p:spPr>
        <p:txBody>
          <a:bodyPr/>
          <a:lstStyle/>
          <a:p>
            <a:r>
              <a:rPr lang="en-US" noProof="0"/>
              <a:t>November 2022</a:t>
            </a:r>
            <a:endParaRPr lang="en-US" noProof="0" dirty="0"/>
          </a:p>
        </p:txBody>
      </p:sp>
      <p:sp>
        <p:nvSpPr>
          <p:cNvPr id="10" name="Footer Placeholder 2">
            <a:extLst>
              <a:ext uri="{FF2B5EF4-FFF2-40B4-BE49-F238E27FC236}">
                <a16:creationId xmlns:a16="http://schemas.microsoft.com/office/drawing/2014/main" id="{194151EB-7B08-49B3-870E-CC1ED69C4ACE}"/>
              </a:ext>
            </a:extLst>
          </p:cNvPr>
          <p:cNvSpPr>
            <a:spLocks noGrp="1"/>
          </p:cNvSpPr>
          <p:nvPr>
            <p:ph type="ftr" sz="quarter" idx="11"/>
          </p:nvPr>
        </p:nvSpPr>
        <p:spPr>
          <a:xfrm>
            <a:off x="1907465" y="6431676"/>
            <a:ext cx="3240000" cy="216000"/>
          </a:xfrm>
        </p:spPr>
        <p:txBody>
          <a:bodyPr/>
          <a:lstStyle/>
          <a:p>
            <a:r>
              <a:rPr lang="en-US" noProof="0"/>
              <a:t>Autoliv Supplier Code of Conduct</a:t>
            </a:r>
            <a:endParaRPr lang="en-US" noProof="0" dirty="0"/>
          </a:p>
        </p:txBody>
      </p:sp>
      <p:sp>
        <p:nvSpPr>
          <p:cNvPr id="11" name="Slide Number Placeholder 3">
            <a:extLst>
              <a:ext uri="{FF2B5EF4-FFF2-40B4-BE49-F238E27FC236}">
                <a16:creationId xmlns:a16="http://schemas.microsoft.com/office/drawing/2014/main" id="{FD4ADB87-2A69-456E-8F1F-FAABFBF5DEB5}"/>
              </a:ext>
            </a:extLst>
          </p:cNvPr>
          <p:cNvSpPr>
            <a:spLocks noGrp="1"/>
          </p:cNvSpPr>
          <p:nvPr>
            <p:ph type="sldNum" sz="quarter" idx="12"/>
          </p:nvPr>
        </p:nvSpPr>
        <p:spPr>
          <a:xfrm>
            <a:off x="116733" y="6431676"/>
            <a:ext cx="396000" cy="216000"/>
          </a:xfrm>
        </p:spPr>
        <p:txBody>
          <a:bodyPr/>
          <a:lstStyle/>
          <a:p>
            <a:fld id="{7E74F4B1-9ADB-4B50-83D6-797B7B30BEA4}" type="slidenum">
              <a:rPr lang="en-US" noProof="0" smtClean="0"/>
              <a:t>‹#›</a:t>
            </a:fld>
            <a:endParaRPr lang="en-US" noProof="0" dirty="0"/>
          </a:p>
        </p:txBody>
      </p:sp>
      <p:sp>
        <p:nvSpPr>
          <p:cNvPr id="12" name="Text Box 11">
            <a:extLst>
              <a:ext uri="{FF2B5EF4-FFF2-40B4-BE49-F238E27FC236}">
                <a16:creationId xmlns:a16="http://schemas.microsoft.com/office/drawing/2014/main" id="{5002A6AF-8FEE-4D76-A0DE-9FD3CEC6566F}"/>
              </a:ext>
            </a:extLst>
          </p:cNvPr>
          <p:cNvSpPr txBox="1">
            <a:spLocks noChangeArrowheads="1"/>
          </p:cNvSpPr>
          <p:nvPr userDrawn="1"/>
        </p:nvSpPr>
        <p:spPr bwMode="auto">
          <a:xfrm>
            <a:off x="5359162" y="6480863"/>
            <a:ext cx="2486472"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54" tIns="45678" rIns="91354" bIns="45678" anchor="b" anchorCtr="0">
            <a:spAutoFit/>
          </a:bodyPr>
          <a:lstStyle/>
          <a:p>
            <a:pPr algn="l"/>
            <a:r>
              <a:rPr lang="en-US" sz="800" spc="50" baseline="0" noProof="1">
                <a:solidFill>
                  <a:schemeClr val="bg1">
                    <a:lumMod val="75000"/>
                  </a:schemeClr>
                </a:solidFill>
                <a:latin typeface="Arial" panose="020B0604020202020204" pitchFamily="34" charset="0"/>
                <a:cs typeface="Arial" panose="020B0604020202020204" pitchFamily="34" charset="0"/>
              </a:rPr>
              <a:t>Copyright Autoliv Inc., All Rights Reserved</a:t>
            </a:r>
          </a:p>
        </p:txBody>
      </p:sp>
      <p:sp>
        <p:nvSpPr>
          <p:cNvPr id="13" name="Classification">
            <a:extLst>
              <a:ext uri="{FF2B5EF4-FFF2-40B4-BE49-F238E27FC236}">
                <a16:creationId xmlns:a16="http://schemas.microsoft.com/office/drawing/2014/main" id="{C22485DD-7FC0-4E8E-A552-D81F2ECBFD2D}"/>
              </a:ext>
            </a:extLst>
          </p:cNvPr>
          <p:cNvSpPr txBox="1">
            <a:spLocks/>
          </p:cNvSpPr>
          <p:nvPr userDrawn="1"/>
        </p:nvSpPr>
        <p:spPr>
          <a:xfrm>
            <a:off x="8145849" y="6431676"/>
            <a:ext cx="876794" cy="216000"/>
          </a:xfrm>
          <a:prstGeom prst="rect">
            <a:avLst/>
          </a:prstGeom>
          <a:solidFill>
            <a:srgbClr val="FFFFFF">
              <a:alpha val="50196"/>
            </a:srgbClr>
          </a:solidFill>
        </p:spPr>
        <p:txBody>
          <a:bodyPr vert="horz" lIns="0" tIns="0" rIns="0" bIns="0" rtlCol="0" anchor="b" anchorCtr="0"/>
          <a:lstStyle>
            <a:defPPr>
              <a:defRPr lang="en-US"/>
            </a:defPPr>
            <a:lvl1pPr marL="0" algn="l" defTabSz="914400" rtl="0" eaLnBrk="1" latinLnBrk="0" hangingPunct="1">
              <a:defRPr sz="800" i="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b="0" i="0" noProof="1">
                <a:solidFill>
                  <a:srgbClr val="A6A6A6"/>
                </a:solidFill>
                <a:latin typeface="Arial" panose="020B0604020202020204" pitchFamily="34" charset="0"/>
                <a:cs typeface="Arial" panose="020B0604020202020204" pitchFamily="34" charset="0"/>
              </a:rPr>
              <a:t>Public</a:t>
            </a:r>
          </a:p>
        </p:txBody>
      </p:sp>
      <p:pic>
        <p:nvPicPr>
          <p:cNvPr id="14" name="Bildobjekt 8">
            <a:extLst>
              <a:ext uri="{FF2B5EF4-FFF2-40B4-BE49-F238E27FC236}">
                <a16:creationId xmlns:a16="http://schemas.microsoft.com/office/drawing/2014/main" id="{A5BB8F02-C258-427B-B7F8-364F4787A534}"/>
              </a:ext>
            </a:extLst>
          </p:cNvPr>
          <p:cNvPicPr preferRelativeResize="0">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43344" y="6199632"/>
            <a:ext cx="936000" cy="316564"/>
          </a:xfrm>
          <a:prstGeom prst="rect">
            <a:avLst/>
          </a:prstGeom>
        </p:spPr>
      </p:pic>
    </p:spTree>
    <p:extLst>
      <p:ext uri="{BB962C8B-B14F-4D97-AF65-F5344CB8AC3E}">
        <p14:creationId xmlns:p14="http://schemas.microsoft.com/office/powerpoint/2010/main" val="320485269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eft Picture Right">
    <p:bg>
      <p:bgRef idx="1001">
        <a:schemeClr val="bg1"/>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noProof="0"/>
              <a:t>Date</a:t>
            </a:r>
            <a:endParaRPr lang="en-US" noProof="0" dirty="0"/>
          </a:p>
        </p:txBody>
      </p:sp>
      <p:sp>
        <p:nvSpPr>
          <p:cNvPr id="6" name="Footer Placeholder 5"/>
          <p:cNvSpPr>
            <a:spLocks noGrp="1"/>
          </p:cNvSpPr>
          <p:nvPr>
            <p:ph type="ftr" sz="quarter" idx="11"/>
          </p:nvPr>
        </p:nvSpPr>
        <p:spPr/>
        <p:txBody>
          <a:bodyPr/>
          <a:lstStyle/>
          <a:p>
            <a:r>
              <a:rPr lang="en-US" noProof="0"/>
              <a:t>Presentation Name</a:t>
            </a:r>
            <a:endParaRPr lang="en-US" noProof="0" dirty="0"/>
          </a:p>
        </p:txBody>
      </p:sp>
      <p:sp>
        <p:nvSpPr>
          <p:cNvPr id="7" name="Slide Number Placeholder 6"/>
          <p:cNvSpPr>
            <a:spLocks noGrp="1"/>
          </p:cNvSpPr>
          <p:nvPr>
            <p:ph type="sldNum" sz="quarter" idx="12"/>
          </p:nvPr>
        </p:nvSpPr>
        <p:spPr/>
        <p:txBody>
          <a:bodyPr/>
          <a:lstStyle/>
          <a:p>
            <a:fld id="{7E74F4B1-9ADB-4B50-83D6-797B7B30BEA4}" type="slidenum">
              <a:rPr lang="en-US" noProof="0" smtClean="0"/>
              <a:t>‹#›</a:t>
            </a:fld>
            <a:endParaRPr lang="en-US" noProof="0" dirty="0"/>
          </a:p>
        </p:txBody>
      </p:sp>
      <p:sp>
        <p:nvSpPr>
          <p:cNvPr id="9" name="Title 8">
            <a:extLst>
              <a:ext uri="{FF2B5EF4-FFF2-40B4-BE49-F238E27FC236}">
                <a16:creationId xmlns:a16="http://schemas.microsoft.com/office/drawing/2014/main" id="{8EAA67B8-1F71-423B-BB8D-F4440C78EC10}"/>
              </a:ext>
            </a:extLst>
          </p:cNvPr>
          <p:cNvSpPr>
            <a:spLocks noGrp="1"/>
          </p:cNvSpPr>
          <p:nvPr>
            <p:ph type="title"/>
          </p:nvPr>
        </p:nvSpPr>
        <p:spPr>
          <a:xfrm>
            <a:off x="0" y="0"/>
            <a:ext cx="6096001" cy="1116000"/>
          </a:xfrm>
        </p:spPr>
        <p:txBody>
          <a:bodyPr lIns="91440" anchor="b" anchorCtr="0">
            <a:normAutofit/>
          </a:bodyPr>
          <a:lstStyle>
            <a:lvl1pPr>
              <a:defRPr sz="28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CF87BD23-19B9-4878-8CAA-C30895073750}"/>
              </a:ext>
            </a:extLst>
          </p:cNvPr>
          <p:cNvSpPr>
            <a:spLocks noGrp="1"/>
          </p:cNvSpPr>
          <p:nvPr>
            <p:ph type="pic" sz="quarter" idx="13" hasCustomPrompt="1"/>
          </p:nvPr>
        </p:nvSpPr>
        <p:spPr>
          <a:xfrm>
            <a:off x="6096000" y="0"/>
            <a:ext cx="6096000" cy="5760720"/>
          </a:xfrm>
        </p:spPr>
        <p:txBody>
          <a:bodyPr anchor="t" anchorCtr="1"/>
          <a:lstStyle>
            <a:lvl1pPr marL="0" indent="0">
              <a:buNone/>
              <a:defRPr sz="1800"/>
            </a:lvl1pPr>
          </a:lstStyle>
          <a:p>
            <a:r>
              <a:rPr lang="en-US" dirty="0"/>
              <a:t>Click Icon to add picture</a:t>
            </a:r>
          </a:p>
        </p:txBody>
      </p:sp>
      <p:sp>
        <p:nvSpPr>
          <p:cNvPr id="8" name="Text Placeholder 7">
            <a:extLst>
              <a:ext uri="{FF2B5EF4-FFF2-40B4-BE49-F238E27FC236}">
                <a16:creationId xmlns:a16="http://schemas.microsoft.com/office/drawing/2014/main" id="{54F67415-6B05-4801-B63B-2612B1021829}"/>
              </a:ext>
            </a:extLst>
          </p:cNvPr>
          <p:cNvSpPr>
            <a:spLocks noGrp="1"/>
          </p:cNvSpPr>
          <p:nvPr>
            <p:ph type="body" sz="quarter" idx="14"/>
          </p:nvPr>
        </p:nvSpPr>
        <p:spPr>
          <a:xfrm>
            <a:off x="0" y="1304925"/>
            <a:ext cx="6096000" cy="4456114"/>
          </a:xfrm>
        </p:spPr>
        <p:txBody>
          <a:bodyPr lIns="91440"/>
          <a:lstStyle>
            <a:lvl1pPr>
              <a:defRPr sz="1600">
                <a:solidFill>
                  <a:srgbClr val="005496"/>
                </a:solidFill>
              </a:defRPr>
            </a:lvl1pPr>
            <a:lvl2pPr>
              <a:defRPr sz="1400">
                <a:solidFill>
                  <a:srgbClr val="005496"/>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6649474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Left Text Right">
    <p:bg>
      <p:bgRef idx="1001">
        <a:schemeClr val="bg1"/>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noProof="0"/>
              <a:t>Date</a:t>
            </a:r>
            <a:endParaRPr lang="en-US" noProof="0" dirty="0"/>
          </a:p>
        </p:txBody>
      </p:sp>
      <p:sp>
        <p:nvSpPr>
          <p:cNvPr id="6" name="Footer Placeholder 5"/>
          <p:cNvSpPr>
            <a:spLocks noGrp="1"/>
          </p:cNvSpPr>
          <p:nvPr>
            <p:ph type="ftr" sz="quarter" idx="11"/>
          </p:nvPr>
        </p:nvSpPr>
        <p:spPr/>
        <p:txBody>
          <a:bodyPr/>
          <a:lstStyle/>
          <a:p>
            <a:r>
              <a:rPr lang="en-US" noProof="0"/>
              <a:t>Presentation Name</a:t>
            </a:r>
            <a:endParaRPr lang="en-US" noProof="0" dirty="0"/>
          </a:p>
        </p:txBody>
      </p:sp>
      <p:sp>
        <p:nvSpPr>
          <p:cNvPr id="7" name="Slide Number Placeholder 6"/>
          <p:cNvSpPr>
            <a:spLocks noGrp="1"/>
          </p:cNvSpPr>
          <p:nvPr>
            <p:ph type="sldNum" sz="quarter" idx="12"/>
          </p:nvPr>
        </p:nvSpPr>
        <p:spPr/>
        <p:txBody>
          <a:bodyPr/>
          <a:lstStyle/>
          <a:p>
            <a:fld id="{7E74F4B1-9ADB-4B50-83D6-797B7B30BEA4}" type="slidenum">
              <a:rPr lang="en-US" noProof="0" smtClean="0"/>
              <a:t>‹#›</a:t>
            </a:fld>
            <a:endParaRPr lang="en-US" noProof="0" dirty="0"/>
          </a:p>
        </p:txBody>
      </p:sp>
      <p:sp>
        <p:nvSpPr>
          <p:cNvPr id="9" name="Title 8">
            <a:extLst>
              <a:ext uri="{FF2B5EF4-FFF2-40B4-BE49-F238E27FC236}">
                <a16:creationId xmlns:a16="http://schemas.microsoft.com/office/drawing/2014/main" id="{8EAA67B8-1F71-423B-BB8D-F4440C78EC10}"/>
              </a:ext>
            </a:extLst>
          </p:cNvPr>
          <p:cNvSpPr>
            <a:spLocks noGrp="1"/>
          </p:cNvSpPr>
          <p:nvPr>
            <p:ph type="title"/>
          </p:nvPr>
        </p:nvSpPr>
        <p:spPr>
          <a:xfrm>
            <a:off x="6096000" y="0"/>
            <a:ext cx="5572126" cy="1116000"/>
          </a:xfrm>
        </p:spPr>
        <p:txBody>
          <a:bodyPr lIns="91440" anchor="b" anchorCtr="0">
            <a:normAutofit/>
          </a:bodyPr>
          <a:lstStyle>
            <a:lvl1pPr>
              <a:defRPr sz="28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CF87BD23-19B9-4878-8CAA-C30895073750}"/>
              </a:ext>
            </a:extLst>
          </p:cNvPr>
          <p:cNvSpPr>
            <a:spLocks noGrp="1"/>
          </p:cNvSpPr>
          <p:nvPr>
            <p:ph type="pic" sz="quarter" idx="13" hasCustomPrompt="1"/>
          </p:nvPr>
        </p:nvSpPr>
        <p:spPr>
          <a:xfrm>
            <a:off x="-1" y="0"/>
            <a:ext cx="6096000" cy="5760720"/>
          </a:xfrm>
        </p:spPr>
        <p:txBody>
          <a:bodyPr anchor="t" anchorCtr="1"/>
          <a:lstStyle>
            <a:lvl1pPr marL="0" indent="0">
              <a:buNone/>
              <a:defRPr sz="1800"/>
            </a:lvl1pPr>
          </a:lstStyle>
          <a:p>
            <a:r>
              <a:rPr lang="en-US" dirty="0"/>
              <a:t>Click Icon to add picture</a:t>
            </a:r>
          </a:p>
        </p:txBody>
      </p:sp>
      <p:sp>
        <p:nvSpPr>
          <p:cNvPr id="8" name="Text Placeholder 7">
            <a:extLst>
              <a:ext uri="{FF2B5EF4-FFF2-40B4-BE49-F238E27FC236}">
                <a16:creationId xmlns:a16="http://schemas.microsoft.com/office/drawing/2014/main" id="{54F67415-6B05-4801-B63B-2612B1021829}"/>
              </a:ext>
            </a:extLst>
          </p:cNvPr>
          <p:cNvSpPr>
            <a:spLocks noGrp="1"/>
          </p:cNvSpPr>
          <p:nvPr>
            <p:ph type="body" sz="quarter" idx="14"/>
          </p:nvPr>
        </p:nvSpPr>
        <p:spPr>
          <a:xfrm>
            <a:off x="6095999" y="1304925"/>
            <a:ext cx="5572126" cy="4456114"/>
          </a:xfrm>
        </p:spPr>
        <p:txBody>
          <a:bodyPr lIns="91440"/>
          <a:lstStyle>
            <a:lvl1pPr>
              <a:defRPr sz="1600">
                <a:solidFill>
                  <a:srgbClr val="005496"/>
                </a:solidFill>
              </a:defRPr>
            </a:lvl1pPr>
            <a:lvl2pPr>
              <a:defRPr sz="1400">
                <a:solidFill>
                  <a:srgbClr val="005496"/>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7830834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Left Content Right">
    <p:bg>
      <p:bgRef idx="1001">
        <a:schemeClr val="bg1"/>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noProof="0"/>
              <a:t>Date</a:t>
            </a:r>
            <a:endParaRPr lang="en-US" noProof="0" dirty="0"/>
          </a:p>
        </p:txBody>
      </p:sp>
      <p:sp>
        <p:nvSpPr>
          <p:cNvPr id="6" name="Footer Placeholder 5"/>
          <p:cNvSpPr>
            <a:spLocks noGrp="1"/>
          </p:cNvSpPr>
          <p:nvPr>
            <p:ph type="ftr" sz="quarter" idx="11"/>
          </p:nvPr>
        </p:nvSpPr>
        <p:spPr/>
        <p:txBody>
          <a:bodyPr/>
          <a:lstStyle/>
          <a:p>
            <a:r>
              <a:rPr lang="en-US" noProof="0"/>
              <a:t>Presentation Name</a:t>
            </a:r>
            <a:endParaRPr lang="en-US" noProof="0" dirty="0"/>
          </a:p>
        </p:txBody>
      </p:sp>
      <p:sp>
        <p:nvSpPr>
          <p:cNvPr id="7" name="Slide Number Placeholder 6"/>
          <p:cNvSpPr>
            <a:spLocks noGrp="1"/>
          </p:cNvSpPr>
          <p:nvPr>
            <p:ph type="sldNum" sz="quarter" idx="12"/>
          </p:nvPr>
        </p:nvSpPr>
        <p:spPr/>
        <p:txBody>
          <a:bodyPr/>
          <a:lstStyle/>
          <a:p>
            <a:fld id="{7E74F4B1-9ADB-4B50-83D6-797B7B30BEA4}" type="slidenum">
              <a:rPr lang="en-US" noProof="0" smtClean="0"/>
              <a:t>‹#›</a:t>
            </a:fld>
            <a:endParaRPr lang="en-US" noProof="0" dirty="0"/>
          </a:p>
        </p:txBody>
      </p:sp>
      <p:sp>
        <p:nvSpPr>
          <p:cNvPr id="9" name="Title 8">
            <a:extLst>
              <a:ext uri="{FF2B5EF4-FFF2-40B4-BE49-F238E27FC236}">
                <a16:creationId xmlns:a16="http://schemas.microsoft.com/office/drawing/2014/main" id="{8EAA67B8-1F71-423B-BB8D-F4440C78EC10}"/>
              </a:ext>
            </a:extLst>
          </p:cNvPr>
          <p:cNvSpPr>
            <a:spLocks noGrp="1"/>
          </p:cNvSpPr>
          <p:nvPr>
            <p:ph type="title"/>
          </p:nvPr>
        </p:nvSpPr>
        <p:spPr>
          <a:xfrm>
            <a:off x="1" y="0"/>
            <a:ext cx="6095998" cy="1116000"/>
          </a:xfrm>
        </p:spPr>
        <p:txBody>
          <a:bodyPr lIns="91440" anchor="b" anchorCtr="0">
            <a:normAutofit/>
          </a:bodyPr>
          <a:lstStyle>
            <a:lvl1pPr>
              <a:defRPr sz="2800"/>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54F67415-6B05-4801-B63B-2612B1021829}"/>
              </a:ext>
            </a:extLst>
          </p:cNvPr>
          <p:cNvSpPr>
            <a:spLocks noGrp="1"/>
          </p:cNvSpPr>
          <p:nvPr>
            <p:ph type="body" sz="quarter" idx="14"/>
          </p:nvPr>
        </p:nvSpPr>
        <p:spPr>
          <a:xfrm>
            <a:off x="0" y="1304925"/>
            <a:ext cx="6096000" cy="4456114"/>
          </a:xfrm>
        </p:spPr>
        <p:txBody>
          <a:bodyPr lIns="91440"/>
          <a:lstStyle>
            <a:lvl1pPr>
              <a:defRPr sz="1600">
                <a:solidFill>
                  <a:srgbClr val="005496"/>
                </a:solidFill>
              </a:defRPr>
            </a:lvl1pPr>
            <a:lvl2pPr>
              <a:defRPr sz="1400">
                <a:solidFill>
                  <a:srgbClr val="005496"/>
                </a:solidFill>
              </a:defRPr>
            </a:lvl2pPr>
          </a:lstStyle>
          <a:p>
            <a:pPr lvl="0"/>
            <a:r>
              <a:rPr lang="en-US"/>
              <a:t>Click to edit Master text styles</a:t>
            </a:r>
          </a:p>
          <a:p>
            <a:pPr lvl="1"/>
            <a:r>
              <a:rPr lang="en-US"/>
              <a:t>Second level</a:t>
            </a:r>
          </a:p>
        </p:txBody>
      </p:sp>
      <p:sp>
        <p:nvSpPr>
          <p:cNvPr id="3" name="Content Placeholder 2">
            <a:extLst>
              <a:ext uri="{FF2B5EF4-FFF2-40B4-BE49-F238E27FC236}">
                <a16:creationId xmlns:a16="http://schemas.microsoft.com/office/drawing/2014/main" id="{3F50934E-65B7-42A9-ABCC-A31DDB41831B}"/>
              </a:ext>
            </a:extLst>
          </p:cNvPr>
          <p:cNvSpPr>
            <a:spLocks noGrp="1"/>
          </p:cNvSpPr>
          <p:nvPr>
            <p:ph sz="quarter" idx="15" hasCustomPrompt="1"/>
          </p:nvPr>
        </p:nvSpPr>
        <p:spPr>
          <a:xfrm>
            <a:off x="6095999" y="-1"/>
            <a:ext cx="6096001" cy="5761039"/>
          </a:xfrm>
        </p:spPr>
        <p:txBody>
          <a:bodyPr/>
          <a:lstStyle>
            <a:lvl1pPr marL="0" indent="0" algn="ctr">
              <a:buNone/>
              <a:defRPr sz="1400"/>
            </a:lvl1pPr>
          </a:lstStyle>
          <a:p>
            <a:pPr lvl="0"/>
            <a:r>
              <a:rPr lang="en-US" dirty="0"/>
              <a:t>Click to add content</a:t>
            </a:r>
          </a:p>
        </p:txBody>
      </p:sp>
    </p:spTree>
    <p:extLst>
      <p:ext uri="{BB962C8B-B14F-4D97-AF65-F5344CB8AC3E}">
        <p14:creationId xmlns:p14="http://schemas.microsoft.com/office/powerpoint/2010/main" val="280907619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eft Text Right">
    <p:bg>
      <p:bgRef idx="1001">
        <a:schemeClr val="bg1"/>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noProof="0"/>
              <a:t>Date</a:t>
            </a:r>
            <a:endParaRPr lang="en-US" noProof="0" dirty="0"/>
          </a:p>
        </p:txBody>
      </p:sp>
      <p:sp>
        <p:nvSpPr>
          <p:cNvPr id="6" name="Footer Placeholder 5"/>
          <p:cNvSpPr>
            <a:spLocks noGrp="1"/>
          </p:cNvSpPr>
          <p:nvPr>
            <p:ph type="ftr" sz="quarter" idx="11"/>
          </p:nvPr>
        </p:nvSpPr>
        <p:spPr/>
        <p:txBody>
          <a:bodyPr/>
          <a:lstStyle/>
          <a:p>
            <a:r>
              <a:rPr lang="en-US" noProof="0"/>
              <a:t>Presentation Name</a:t>
            </a:r>
            <a:endParaRPr lang="en-US" noProof="0" dirty="0"/>
          </a:p>
        </p:txBody>
      </p:sp>
      <p:sp>
        <p:nvSpPr>
          <p:cNvPr id="7" name="Slide Number Placeholder 6"/>
          <p:cNvSpPr>
            <a:spLocks noGrp="1"/>
          </p:cNvSpPr>
          <p:nvPr>
            <p:ph type="sldNum" sz="quarter" idx="12"/>
          </p:nvPr>
        </p:nvSpPr>
        <p:spPr/>
        <p:txBody>
          <a:bodyPr/>
          <a:lstStyle/>
          <a:p>
            <a:fld id="{7E74F4B1-9ADB-4B50-83D6-797B7B30BEA4}" type="slidenum">
              <a:rPr lang="en-US" noProof="0" smtClean="0"/>
              <a:t>‹#›</a:t>
            </a:fld>
            <a:endParaRPr lang="en-US" noProof="0" dirty="0"/>
          </a:p>
        </p:txBody>
      </p:sp>
      <p:sp>
        <p:nvSpPr>
          <p:cNvPr id="9" name="Title 8">
            <a:extLst>
              <a:ext uri="{FF2B5EF4-FFF2-40B4-BE49-F238E27FC236}">
                <a16:creationId xmlns:a16="http://schemas.microsoft.com/office/drawing/2014/main" id="{8EAA67B8-1F71-423B-BB8D-F4440C78EC10}"/>
              </a:ext>
            </a:extLst>
          </p:cNvPr>
          <p:cNvSpPr>
            <a:spLocks noGrp="1"/>
          </p:cNvSpPr>
          <p:nvPr>
            <p:ph type="title"/>
          </p:nvPr>
        </p:nvSpPr>
        <p:spPr>
          <a:xfrm>
            <a:off x="6096001" y="0"/>
            <a:ext cx="5572124" cy="1116000"/>
          </a:xfrm>
        </p:spPr>
        <p:txBody>
          <a:bodyPr lIns="91440" anchor="b" anchorCtr="0">
            <a:normAutofit/>
          </a:bodyPr>
          <a:lstStyle>
            <a:lvl1pPr>
              <a:defRPr sz="2800"/>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54F67415-6B05-4801-B63B-2612B1021829}"/>
              </a:ext>
            </a:extLst>
          </p:cNvPr>
          <p:cNvSpPr>
            <a:spLocks noGrp="1"/>
          </p:cNvSpPr>
          <p:nvPr>
            <p:ph type="body" sz="quarter" idx="14"/>
          </p:nvPr>
        </p:nvSpPr>
        <p:spPr>
          <a:xfrm>
            <a:off x="6096000" y="1304925"/>
            <a:ext cx="5572125" cy="4456114"/>
          </a:xfrm>
        </p:spPr>
        <p:txBody>
          <a:bodyPr lIns="91440"/>
          <a:lstStyle>
            <a:lvl1pPr>
              <a:defRPr sz="1600">
                <a:solidFill>
                  <a:srgbClr val="005496"/>
                </a:solidFill>
              </a:defRPr>
            </a:lvl1pPr>
            <a:lvl2pPr>
              <a:defRPr sz="1400">
                <a:solidFill>
                  <a:srgbClr val="005496"/>
                </a:solidFill>
              </a:defRPr>
            </a:lvl2pPr>
          </a:lstStyle>
          <a:p>
            <a:pPr lvl="0"/>
            <a:r>
              <a:rPr lang="en-US"/>
              <a:t>Click to edit Master text styles</a:t>
            </a:r>
          </a:p>
          <a:p>
            <a:pPr lvl="1"/>
            <a:r>
              <a:rPr lang="en-US"/>
              <a:t>Second level</a:t>
            </a:r>
          </a:p>
        </p:txBody>
      </p:sp>
      <p:sp>
        <p:nvSpPr>
          <p:cNvPr id="3" name="Content Placeholder 2">
            <a:extLst>
              <a:ext uri="{FF2B5EF4-FFF2-40B4-BE49-F238E27FC236}">
                <a16:creationId xmlns:a16="http://schemas.microsoft.com/office/drawing/2014/main" id="{3F50934E-65B7-42A9-ABCC-A31DDB41831B}"/>
              </a:ext>
            </a:extLst>
          </p:cNvPr>
          <p:cNvSpPr>
            <a:spLocks noGrp="1"/>
          </p:cNvSpPr>
          <p:nvPr>
            <p:ph sz="quarter" idx="15" hasCustomPrompt="1"/>
          </p:nvPr>
        </p:nvSpPr>
        <p:spPr>
          <a:xfrm>
            <a:off x="-1" y="0"/>
            <a:ext cx="6096001" cy="5761039"/>
          </a:xfrm>
        </p:spPr>
        <p:txBody>
          <a:bodyPr/>
          <a:lstStyle>
            <a:lvl1pPr marL="0" indent="0" algn="ctr">
              <a:buNone/>
              <a:defRPr sz="1400"/>
            </a:lvl1pPr>
          </a:lstStyle>
          <a:p>
            <a:pPr lvl="0"/>
            <a:r>
              <a:rPr lang="en-US" dirty="0"/>
              <a:t>Click to add content</a:t>
            </a:r>
          </a:p>
        </p:txBody>
      </p:sp>
    </p:spTree>
    <p:extLst>
      <p:ext uri="{BB962C8B-B14F-4D97-AF65-F5344CB8AC3E}">
        <p14:creationId xmlns:p14="http://schemas.microsoft.com/office/powerpoint/2010/main" val="24467207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0333" y="1400175"/>
            <a:ext cx="5364000" cy="4658625"/>
          </a:xfrm>
        </p:spPr>
        <p:txBody>
          <a:bodyPr lIns="91440"/>
          <a:lstStyle>
            <a:lvl1pPr>
              <a:defRPr sz="2000"/>
            </a:lvl1pPr>
            <a:lvl2pPr>
              <a:defRPr sz="1600"/>
            </a:lvl2pPr>
            <a:lvl3pPr>
              <a:defRPr sz="1600"/>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Content Placeholder 3"/>
          <p:cNvSpPr>
            <a:spLocks noGrp="1"/>
          </p:cNvSpPr>
          <p:nvPr>
            <p:ph sz="half" idx="2"/>
          </p:nvPr>
        </p:nvSpPr>
        <p:spPr>
          <a:xfrm>
            <a:off x="6364333" y="1400175"/>
            <a:ext cx="5364000" cy="4658625"/>
          </a:xfrm>
        </p:spPr>
        <p:txBody>
          <a:bodyPr lIns="91440"/>
          <a:lstStyle>
            <a:lvl1pPr>
              <a:defRPr sz="2000"/>
            </a:lvl1pPr>
            <a:lvl2pPr>
              <a:defRPr sz="1600"/>
            </a:lvl2pPr>
            <a:lvl3pPr>
              <a:defRPr sz="1600"/>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Date Placeholder 4"/>
          <p:cNvSpPr>
            <a:spLocks noGrp="1"/>
          </p:cNvSpPr>
          <p:nvPr>
            <p:ph type="dt" sz="half" idx="10"/>
          </p:nvPr>
        </p:nvSpPr>
        <p:spPr/>
        <p:txBody>
          <a:bodyPr/>
          <a:lstStyle/>
          <a:p>
            <a:r>
              <a:rPr lang="en-US" noProof="0"/>
              <a:t>Date</a:t>
            </a:r>
            <a:endParaRPr lang="en-US" noProof="0" dirty="0"/>
          </a:p>
        </p:txBody>
      </p:sp>
      <p:sp>
        <p:nvSpPr>
          <p:cNvPr id="6" name="Footer Placeholder 5"/>
          <p:cNvSpPr>
            <a:spLocks noGrp="1"/>
          </p:cNvSpPr>
          <p:nvPr>
            <p:ph type="ftr" sz="quarter" idx="11"/>
          </p:nvPr>
        </p:nvSpPr>
        <p:spPr/>
        <p:txBody>
          <a:bodyPr/>
          <a:lstStyle/>
          <a:p>
            <a:r>
              <a:rPr lang="en-US" noProof="0"/>
              <a:t>Presentation Name</a:t>
            </a:r>
            <a:endParaRPr lang="en-US" noProof="0" dirty="0"/>
          </a:p>
        </p:txBody>
      </p:sp>
      <p:sp>
        <p:nvSpPr>
          <p:cNvPr id="7" name="Slide Number Placeholder 6"/>
          <p:cNvSpPr>
            <a:spLocks noGrp="1"/>
          </p:cNvSpPr>
          <p:nvPr>
            <p:ph type="sldNum" sz="quarter" idx="12"/>
          </p:nvPr>
        </p:nvSpPr>
        <p:spPr/>
        <p:txBody>
          <a:bodyPr/>
          <a:lstStyle/>
          <a:p>
            <a:fld id="{7E74F4B1-9ADB-4B50-83D6-797B7B30BEA4}" type="slidenum">
              <a:rPr lang="en-US" noProof="0" smtClean="0"/>
              <a:t>‹#›</a:t>
            </a:fld>
            <a:endParaRPr lang="en-US" noProof="0" dirty="0"/>
          </a:p>
        </p:txBody>
      </p:sp>
      <p:sp>
        <p:nvSpPr>
          <p:cNvPr id="8" name="Title 1">
            <a:extLst>
              <a:ext uri="{FF2B5EF4-FFF2-40B4-BE49-F238E27FC236}">
                <a16:creationId xmlns:a16="http://schemas.microsoft.com/office/drawing/2014/main" id="{79357ED3-3F82-4FF8-9194-7C65B783BC7A}"/>
              </a:ext>
            </a:extLst>
          </p:cNvPr>
          <p:cNvSpPr>
            <a:spLocks noGrp="1"/>
          </p:cNvSpPr>
          <p:nvPr>
            <p:ph type="title"/>
          </p:nvPr>
        </p:nvSpPr>
        <p:spPr>
          <a:xfrm>
            <a:off x="550333" y="305724"/>
            <a:ext cx="11178000" cy="985925"/>
          </a:xfrm>
        </p:spPr>
        <p:txBody>
          <a:bodyPr lIns="91440" anchor="b" anchorCtr="0">
            <a:normAutofit/>
          </a:bodyPr>
          <a:lstStyle>
            <a:lvl1pPr>
              <a:defRPr sz="2400"/>
            </a:lvl1pPr>
          </a:lstStyle>
          <a:p>
            <a:r>
              <a:rPr lang="en-US" noProof="0"/>
              <a:t>Click to edit Master title style</a:t>
            </a:r>
            <a:endParaRPr lang="en-US" noProof="0" dirty="0"/>
          </a:p>
        </p:txBody>
      </p:sp>
    </p:spTree>
    <p:extLst>
      <p:ext uri="{BB962C8B-B14F-4D97-AF65-F5344CB8AC3E}">
        <p14:creationId xmlns:p14="http://schemas.microsoft.com/office/powerpoint/2010/main" val="309065816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noProof="0"/>
              <a:t>Date</a:t>
            </a:r>
            <a:endParaRPr lang="en-US" noProof="0" dirty="0"/>
          </a:p>
        </p:txBody>
      </p:sp>
      <p:sp>
        <p:nvSpPr>
          <p:cNvPr id="8" name="Footer Placeholder 7"/>
          <p:cNvSpPr>
            <a:spLocks noGrp="1"/>
          </p:cNvSpPr>
          <p:nvPr>
            <p:ph type="ftr" sz="quarter" idx="11"/>
          </p:nvPr>
        </p:nvSpPr>
        <p:spPr/>
        <p:txBody>
          <a:bodyPr/>
          <a:lstStyle/>
          <a:p>
            <a:r>
              <a:rPr lang="en-US" noProof="0"/>
              <a:t>Presentation Name</a:t>
            </a:r>
            <a:endParaRPr lang="en-US" noProof="0" dirty="0"/>
          </a:p>
        </p:txBody>
      </p:sp>
      <p:sp>
        <p:nvSpPr>
          <p:cNvPr id="9" name="Slide Number Placeholder 8"/>
          <p:cNvSpPr>
            <a:spLocks noGrp="1"/>
          </p:cNvSpPr>
          <p:nvPr>
            <p:ph type="sldNum" sz="quarter" idx="12"/>
          </p:nvPr>
        </p:nvSpPr>
        <p:spPr/>
        <p:txBody>
          <a:bodyPr/>
          <a:lstStyle/>
          <a:p>
            <a:fld id="{7E74F4B1-9ADB-4B50-83D6-797B7B30BEA4}" type="slidenum">
              <a:rPr lang="en-US" noProof="0" smtClean="0"/>
              <a:t>‹#›</a:t>
            </a:fld>
            <a:endParaRPr lang="en-US" noProof="0" dirty="0"/>
          </a:p>
        </p:txBody>
      </p:sp>
      <p:sp>
        <p:nvSpPr>
          <p:cNvPr id="12" name="Content Placeholder 2">
            <a:extLst>
              <a:ext uri="{FF2B5EF4-FFF2-40B4-BE49-F238E27FC236}">
                <a16:creationId xmlns:a16="http://schemas.microsoft.com/office/drawing/2014/main" id="{EB7C427D-4259-4F0A-9A36-2AF0E358045E}"/>
              </a:ext>
            </a:extLst>
          </p:cNvPr>
          <p:cNvSpPr>
            <a:spLocks noGrp="1"/>
          </p:cNvSpPr>
          <p:nvPr>
            <p:ph idx="1"/>
          </p:nvPr>
        </p:nvSpPr>
        <p:spPr>
          <a:xfrm>
            <a:off x="550333" y="1790700"/>
            <a:ext cx="11178000" cy="4268613"/>
          </a:xfrm>
        </p:spPr>
        <p:txBody>
          <a:bodyPr lIns="91440"/>
          <a:lstStyle>
            <a:lvl1pPr marL="228600" indent="-228600">
              <a:buFont typeface="Wingdings" panose="05000000000000000000" pitchFamily="2" charset="2"/>
              <a:buChar char="§"/>
              <a:defRPr sz="1600"/>
            </a:lvl1pPr>
            <a:lvl2pPr marL="590400" indent="-228600">
              <a:buFont typeface="Archivo" pitchFamily="2" charset="0"/>
              <a:buChar char="−"/>
              <a:defRPr sz="1400"/>
            </a:lvl2pPr>
            <a:lvl3pPr marL="928800" indent="-228600">
              <a:buFont typeface="Archivo" pitchFamily="2" charset="0"/>
              <a:buChar char="−"/>
              <a:defRPr sz="1200"/>
            </a:lvl3pPr>
            <a:lvl4pPr marL="1270800" indent="-228600">
              <a:buFont typeface="Archivo" pitchFamily="2" charset="0"/>
              <a:buChar char="−"/>
              <a:defRPr sz="1100"/>
            </a:lvl4pPr>
            <a:lvl5pPr marL="1602000" indent="-228600">
              <a:buFont typeface="Archivo" pitchFamily="2" charset="0"/>
              <a:buChar cha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itle 1">
            <a:extLst>
              <a:ext uri="{FF2B5EF4-FFF2-40B4-BE49-F238E27FC236}">
                <a16:creationId xmlns:a16="http://schemas.microsoft.com/office/drawing/2014/main" id="{51C70B94-BCC1-4C68-995D-300ED6A0B85A}"/>
              </a:ext>
            </a:extLst>
          </p:cNvPr>
          <p:cNvSpPr>
            <a:spLocks noGrp="1"/>
          </p:cNvSpPr>
          <p:nvPr>
            <p:ph type="title"/>
          </p:nvPr>
        </p:nvSpPr>
        <p:spPr>
          <a:xfrm>
            <a:off x="550333" y="210324"/>
            <a:ext cx="11178000" cy="813851"/>
          </a:xfrm>
        </p:spPr>
        <p:txBody>
          <a:bodyPr lIns="91440" anchor="b" anchorCtr="0">
            <a:normAutofit/>
          </a:bodyPr>
          <a:lstStyle>
            <a:lvl1pPr>
              <a:defRPr sz="2400"/>
            </a:lvl1pPr>
          </a:lstStyle>
          <a:p>
            <a:r>
              <a:rPr lang="en-US" noProof="0"/>
              <a:t>Click to edit Master title style</a:t>
            </a:r>
            <a:endParaRPr lang="en-US" noProof="0" dirty="0"/>
          </a:p>
        </p:txBody>
      </p:sp>
      <p:sp>
        <p:nvSpPr>
          <p:cNvPr id="6" name="Content Placeholder 5">
            <a:extLst>
              <a:ext uri="{FF2B5EF4-FFF2-40B4-BE49-F238E27FC236}">
                <a16:creationId xmlns:a16="http://schemas.microsoft.com/office/drawing/2014/main" id="{B2B69FD4-AB15-4233-9D39-3D26F0E567A2}"/>
              </a:ext>
            </a:extLst>
          </p:cNvPr>
          <p:cNvSpPr>
            <a:spLocks noGrp="1"/>
          </p:cNvSpPr>
          <p:nvPr>
            <p:ph sz="quarter" idx="13"/>
          </p:nvPr>
        </p:nvSpPr>
        <p:spPr>
          <a:xfrm>
            <a:off x="550333" y="1133475"/>
            <a:ext cx="11178117" cy="371475"/>
          </a:xfrm>
        </p:spPr>
        <p:txBody>
          <a:bodyPr lIns="91440" anchor="b" anchorCtr="0"/>
          <a:lstStyle>
            <a:lvl1pPr marL="0" indent="0">
              <a:buNone/>
              <a:defRPr sz="1600" b="1">
                <a:solidFill>
                  <a:srgbClr val="005496"/>
                </a:solidFill>
              </a:defRPr>
            </a:lvl1pPr>
          </a:lstStyle>
          <a:p>
            <a:pPr lvl="0"/>
            <a:r>
              <a:rPr lang="en-US"/>
              <a:t>Click to edit Master text styles</a:t>
            </a:r>
          </a:p>
        </p:txBody>
      </p:sp>
    </p:spTree>
    <p:extLst>
      <p:ext uri="{BB962C8B-B14F-4D97-AF65-F5344CB8AC3E}">
        <p14:creationId xmlns:p14="http://schemas.microsoft.com/office/powerpoint/2010/main" val="790874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emf"/><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Bildobjekt 8"/>
          <p:cNvPicPr preferRelativeResize="0">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0743344" y="6199632"/>
            <a:ext cx="936000" cy="316564"/>
          </a:xfrm>
          <a:prstGeom prst="rect">
            <a:avLst/>
          </a:prstGeom>
        </p:spPr>
      </p:pic>
      <p:sp>
        <p:nvSpPr>
          <p:cNvPr id="2" name="Title Placeholder 1"/>
          <p:cNvSpPr>
            <a:spLocks noGrp="1"/>
          </p:cNvSpPr>
          <p:nvPr>
            <p:ph type="title"/>
          </p:nvPr>
        </p:nvSpPr>
        <p:spPr>
          <a:xfrm>
            <a:off x="550333" y="668612"/>
            <a:ext cx="11178000" cy="1116000"/>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550333" y="1919313"/>
            <a:ext cx="11178000" cy="4140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Date Placeholder 3"/>
          <p:cNvSpPr>
            <a:spLocks noGrp="1"/>
          </p:cNvSpPr>
          <p:nvPr>
            <p:ph type="dt" sz="half" idx="2"/>
          </p:nvPr>
        </p:nvSpPr>
        <p:spPr>
          <a:xfrm>
            <a:off x="591793" y="6431676"/>
            <a:ext cx="1224000" cy="216000"/>
          </a:xfrm>
          <a:prstGeom prst="rect">
            <a:avLst/>
          </a:prstGeom>
        </p:spPr>
        <p:txBody>
          <a:bodyPr vert="horz" lIns="0" tIns="0" rIns="0" bIns="0" rtlCol="0" anchor="b" anchorCtr="0"/>
          <a:lstStyle>
            <a:lvl1pPr algn="l">
              <a:defRPr sz="800" i="1">
                <a:solidFill>
                  <a:schemeClr val="bg1">
                    <a:lumMod val="65000"/>
                  </a:schemeClr>
                </a:solidFill>
              </a:defRPr>
            </a:lvl1pPr>
          </a:lstStyle>
          <a:p>
            <a:r>
              <a:rPr lang="en-US" noProof="0"/>
              <a:t>Date</a:t>
            </a:r>
            <a:endParaRPr lang="en-US" noProof="0" dirty="0"/>
          </a:p>
        </p:txBody>
      </p:sp>
      <p:sp>
        <p:nvSpPr>
          <p:cNvPr id="5" name="Footer Placeholder 4"/>
          <p:cNvSpPr>
            <a:spLocks noGrp="1"/>
          </p:cNvSpPr>
          <p:nvPr>
            <p:ph type="ftr" sz="quarter" idx="3"/>
          </p:nvPr>
        </p:nvSpPr>
        <p:spPr>
          <a:xfrm>
            <a:off x="1907465" y="6431676"/>
            <a:ext cx="3240000" cy="216000"/>
          </a:xfrm>
          <a:prstGeom prst="rect">
            <a:avLst/>
          </a:prstGeom>
        </p:spPr>
        <p:txBody>
          <a:bodyPr vert="horz" lIns="0" tIns="0" rIns="0" bIns="0" rtlCol="0" anchor="b" anchorCtr="0"/>
          <a:lstStyle>
            <a:lvl1pPr algn="l">
              <a:defRPr sz="800" i="1">
                <a:solidFill>
                  <a:schemeClr val="bg1">
                    <a:lumMod val="65000"/>
                  </a:schemeClr>
                </a:solidFill>
              </a:defRPr>
            </a:lvl1pPr>
          </a:lstStyle>
          <a:p>
            <a:r>
              <a:rPr lang="en-US" noProof="0"/>
              <a:t>Presentation Name</a:t>
            </a:r>
            <a:endParaRPr lang="en-US" noProof="0" dirty="0"/>
          </a:p>
        </p:txBody>
      </p:sp>
      <p:sp>
        <p:nvSpPr>
          <p:cNvPr id="6" name="Slide Number Placeholder 5"/>
          <p:cNvSpPr>
            <a:spLocks noGrp="1"/>
          </p:cNvSpPr>
          <p:nvPr>
            <p:ph type="sldNum" sz="quarter" idx="4"/>
          </p:nvPr>
        </p:nvSpPr>
        <p:spPr>
          <a:xfrm>
            <a:off x="116733" y="6431676"/>
            <a:ext cx="396000" cy="216000"/>
          </a:xfrm>
          <a:prstGeom prst="rect">
            <a:avLst/>
          </a:prstGeom>
        </p:spPr>
        <p:txBody>
          <a:bodyPr vert="horz" lIns="0" tIns="0" rIns="0" bIns="0" rtlCol="0" anchor="b" anchorCtr="0"/>
          <a:lstStyle>
            <a:lvl1pPr algn="ctr">
              <a:defRPr sz="800" i="1">
                <a:solidFill>
                  <a:schemeClr val="bg1">
                    <a:lumMod val="65000"/>
                  </a:schemeClr>
                </a:solidFill>
              </a:defRPr>
            </a:lvl1pPr>
          </a:lstStyle>
          <a:p>
            <a:fld id="{7E74F4B1-9ADB-4B50-83D6-797B7B30BEA4}" type="slidenum">
              <a:rPr lang="en-US" noProof="0" smtClean="0"/>
              <a:pPr/>
              <a:t>‹#›</a:t>
            </a:fld>
            <a:endParaRPr lang="en-US" noProof="0" dirty="0"/>
          </a:p>
        </p:txBody>
      </p:sp>
      <p:sp>
        <p:nvSpPr>
          <p:cNvPr id="31" name="Text Box 11"/>
          <p:cNvSpPr txBox="1">
            <a:spLocks noChangeArrowheads="1"/>
          </p:cNvSpPr>
          <p:nvPr userDrawn="1"/>
        </p:nvSpPr>
        <p:spPr bwMode="auto">
          <a:xfrm>
            <a:off x="5359162" y="6480863"/>
            <a:ext cx="2486472"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54" tIns="45678" rIns="91354" bIns="45678" anchor="b" anchorCtr="0">
            <a:spAutoFit/>
          </a:bodyPr>
          <a:lstStyle/>
          <a:p>
            <a:pPr algn="l"/>
            <a:r>
              <a:rPr lang="en-US" sz="800" spc="50" baseline="0" noProof="1">
                <a:solidFill>
                  <a:schemeClr val="bg1">
                    <a:lumMod val="75000"/>
                  </a:schemeClr>
                </a:solidFill>
                <a:latin typeface="Arial" panose="020B0604020202020204" pitchFamily="34" charset="0"/>
                <a:cs typeface="Arial" panose="020B0604020202020204" pitchFamily="34" charset="0"/>
              </a:rPr>
              <a:t>Copyright Autoliv Inc., All Rights Reserved</a:t>
            </a:r>
          </a:p>
        </p:txBody>
      </p:sp>
      <p:sp>
        <p:nvSpPr>
          <p:cNvPr id="16" name="Classification">
            <a:extLst>
              <a:ext uri="{FF2B5EF4-FFF2-40B4-BE49-F238E27FC236}">
                <a16:creationId xmlns:a16="http://schemas.microsoft.com/office/drawing/2014/main" id="{026A4BA5-409B-4F2A-8530-DB412D2520C5}"/>
              </a:ext>
            </a:extLst>
          </p:cNvPr>
          <p:cNvSpPr txBox="1">
            <a:spLocks/>
          </p:cNvSpPr>
          <p:nvPr userDrawn="1"/>
        </p:nvSpPr>
        <p:spPr>
          <a:xfrm>
            <a:off x="8145849" y="6431676"/>
            <a:ext cx="876794" cy="216000"/>
          </a:xfrm>
          <a:prstGeom prst="rect">
            <a:avLst/>
          </a:prstGeom>
          <a:solidFill>
            <a:srgbClr val="FFFFFF">
              <a:alpha val="50196"/>
            </a:srgbClr>
          </a:solidFill>
        </p:spPr>
        <p:txBody>
          <a:bodyPr vert="horz" lIns="0" tIns="0" rIns="0" bIns="0" rtlCol="0" anchor="b" anchorCtr="0"/>
          <a:lstStyle>
            <a:defPPr>
              <a:defRPr lang="en-US"/>
            </a:defPPr>
            <a:lvl1pPr marL="0" algn="l" defTabSz="914400" rtl="0" eaLnBrk="1" latinLnBrk="0" hangingPunct="1">
              <a:defRPr sz="800" i="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b="0" i="0" noProof="1">
                <a:solidFill>
                  <a:srgbClr val="A6A6A6"/>
                </a:solidFill>
                <a:latin typeface="Arial" panose="020B0604020202020204" pitchFamily="34" charset="0"/>
                <a:cs typeface="Arial" panose="020B0604020202020204" pitchFamily="34" charset="0"/>
              </a:rPr>
              <a:t>Internal</a:t>
            </a:r>
          </a:p>
        </p:txBody>
      </p:sp>
    </p:spTree>
    <p:extLst>
      <p:ext uri="{BB962C8B-B14F-4D97-AF65-F5344CB8AC3E}">
        <p14:creationId xmlns:p14="http://schemas.microsoft.com/office/powerpoint/2010/main" val="198495999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1" r:id="rId3"/>
    <p:sldLayoutId id="2147483682" r:id="rId4"/>
    <p:sldLayoutId id="2147483700" r:id="rId5"/>
    <p:sldLayoutId id="2147483701" r:id="rId6"/>
    <p:sldLayoutId id="2147483702" r:id="rId7"/>
    <p:sldLayoutId id="2147483698" r:id="rId8"/>
    <p:sldLayoutId id="2147483684" r:id="rId9"/>
    <p:sldLayoutId id="2147483685" r:id="rId10"/>
    <p:sldLayoutId id="2147483686" r:id="rId11"/>
  </p:sldLayoutIdLst>
  <p:hf sldNum="0" hdr="0"/>
  <p:txStyles>
    <p:titleStyle>
      <a:lvl1pPr algn="l" defTabSz="914400" rtl="0" eaLnBrk="1" latinLnBrk="0" hangingPunct="1">
        <a:lnSpc>
          <a:spcPct val="90000"/>
        </a:lnSpc>
        <a:spcBef>
          <a:spcPct val="0"/>
        </a:spcBef>
        <a:buNone/>
        <a:defRPr sz="3000" b="1" kern="1200">
          <a:solidFill>
            <a:schemeClr val="accent1"/>
          </a:solidFill>
          <a:latin typeface="Archivo SemiBold" pitchFamily="2" charset="0"/>
          <a:ea typeface="+mj-ea"/>
          <a:cs typeface="Archivo SemiBold" pitchFamily="2" charset="0"/>
        </a:defRPr>
      </a:lvl1pPr>
    </p:titleStyle>
    <p:bodyStyle>
      <a:lvl1pPr marL="228600" indent="-228600" algn="l" defTabSz="914400" rtl="0" eaLnBrk="1" latinLnBrk="0" hangingPunct="1">
        <a:lnSpc>
          <a:spcPct val="95000"/>
        </a:lnSpc>
        <a:spcBef>
          <a:spcPts val="900"/>
        </a:spcBef>
        <a:spcAft>
          <a:spcPts val="600"/>
        </a:spcAft>
        <a:buClr>
          <a:schemeClr val="accent1"/>
        </a:buClr>
        <a:buFont typeface="Wingdings" panose="05000000000000000000" pitchFamily="2" charset="2"/>
        <a:buChar char="§"/>
        <a:defRPr sz="2400" kern="1200">
          <a:solidFill>
            <a:schemeClr val="tx1">
              <a:lumMod val="50000"/>
            </a:schemeClr>
          </a:solidFill>
          <a:latin typeface="Archivo" pitchFamily="2" charset="0"/>
          <a:ea typeface="+mn-ea"/>
          <a:cs typeface="Archivo" pitchFamily="2" charset="0"/>
        </a:defRPr>
      </a:lvl1pPr>
      <a:lvl2pPr marL="590400" indent="-228600" algn="l" defTabSz="914400" rtl="0" eaLnBrk="1" latinLnBrk="0" hangingPunct="1">
        <a:lnSpc>
          <a:spcPct val="95000"/>
        </a:lnSpc>
        <a:spcBef>
          <a:spcPts val="0"/>
        </a:spcBef>
        <a:spcAft>
          <a:spcPts val="300"/>
        </a:spcAft>
        <a:buClr>
          <a:schemeClr val="accent1"/>
        </a:buClr>
        <a:buFont typeface="Archivo" pitchFamily="2" charset="0"/>
        <a:buChar char="−"/>
        <a:defRPr sz="2000" kern="1200">
          <a:solidFill>
            <a:schemeClr val="tx1">
              <a:lumMod val="50000"/>
            </a:schemeClr>
          </a:solidFill>
          <a:latin typeface="Archivo" pitchFamily="2" charset="0"/>
          <a:ea typeface="+mn-ea"/>
          <a:cs typeface="Archivo" pitchFamily="2" charset="0"/>
        </a:defRPr>
      </a:lvl2pPr>
      <a:lvl3pPr marL="928800" indent="-228600" algn="l" defTabSz="914400" rtl="0" eaLnBrk="1" latinLnBrk="0" hangingPunct="1">
        <a:lnSpc>
          <a:spcPct val="95000"/>
        </a:lnSpc>
        <a:spcBef>
          <a:spcPts val="0"/>
        </a:spcBef>
        <a:spcAft>
          <a:spcPts val="300"/>
        </a:spcAft>
        <a:buClr>
          <a:schemeClr val="accent1"/>
        </a:buClr>
        <a:buFont typeface="Archivo" pitchFamily="2" charset="0"/>
        <a:buChar char="−"/>
        <a:defRPr sz="1800" kern="1200">
          <a:solidFill>
            <a:schemeClr val="tx1">
              <a:lumMod val="50000"/>
            </a:schemeClr>
          </a:solidFill>
          <a:latin typeface="Archivo" pitchFamily="2" charset="0"/>
          <a:ea typeface="+mn-ea"/>
          <a:cs typeface="Archivo" pitchFamily="2" charset="0"/>
        </a:defRPr>
      </a:lvl3pPr>
      <a:lvl4pPr marL="1270800" indent="-228600" algn="l" defTabSz="914400" rtl="0" eaLnBrk="1" latinLnBrk="0" hangingPunct="1">
        <a:lnSpc>
          <a:spcPct val="95000"/>
        </a:lnSpc>
        <a:spcBef>
          <a:spcPts val="0"/>
        </a:spcBef>
        <a:spcAft>
          <a:spcPts val="300"/>
        </a:spcAft>
        <a:buClr>
          <a:schemeClr val="accent1"/>
        </a:buClr>
        <a:buFont typeface="Archivo" pitchFamily="2" charset="0"/>
        <a:buChar char="−"/>
        <a:defRPr sz="1400" kern="1200">
          <a:solidFill>
            <a:schemeClr val="tx1">
              <a:lumMod val="50000"/>
            </a:schemeClr>
          </a:solidFill>
          <a:latin typeface="Archivo" pitchFamily="2" charset="0"/>
          <a:ea typeface="+mn-ea"/>
          <a:cs typeface="Archivo" pitchFamily="2" charset="0"/>
        </a:defRPr>
      </a:lvl4pPr>
      <a:lvl5pPr marL="1602000" indent="-228600" algn="l" defTabSz="914400" rtl="0" eaLnBrk="1" latinLnBrk="0" hangingPunct="1">
        <a:lnSpc>
          <a:spcPct val="95000"/>
        </a:lnSpc>
        <a:spcBef>
          <a:spcPts val="0"/>
        </a:spcBef>
        <a:spcAft>
          <a:spcPts val="300"/>
        </a:spcAft>
        <a:buClr>
          <a:schemeClr val="accent1"/>
        </a:buClr>
        <a:buFont typeface="Archivo" pitchFamily="2" charset="0"/>
        <a:buChar char="−"/>
        <a:defRPr sz="1400" kern="1200">
          <a:solidFill>
            <a:schemeClr val="tx1">
              <a:lumMod val="50000"/>
            </a:schemeClr>
          </a:solidFill>
          <a:latin typeface="Archivo" pitchFamily="2" charset="0"/>
          <a:ea typeface="+mn-ea"/>
          <a:cs typeface="Archivo"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3816" userDrawn="1">
          <p15:clr>
            <a:srgbClr val="F26B43"/>
          </p15:clr>
        </p15:guide>
        <p15:guide id="1" pos="34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Bildobjekt 8"/>
          <p:cNvPicPr preferRelativeResize="0">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0743344" y="6199632"/>
            <a:ext cx="936000" cy="316564"/>
          </a:xfrm>
          <a:prstGeom prst="rect">
            <a:avLst/>
          </a:prstGeom>
        </p:spPr>
      </p:pic>
      <p:sp>
        <p:nvSpPr>
          <p:cNvPr id="2" name="Title Placeholder 1"/>
          <p:cNvSpPr>
            <a:spLocks noGrp="1"/>
          </p:cNvSpPr>
          <p:nvPr>
            <p:ph type="title"/>
          </p:nvPr>
        </p:nvSpPr>
        <p:spPr>
          <a:xfrm>
            <a:off x="550333" y="668612"/>
            <a:ext cx="11178000" cy="1116000"/>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550333" y="1919313"/>
            <a:ext cx="11178000" cy="4140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Date Placeholder 3"/>
          <p:cNvSpPr>
            <a:spLocks noGrp="1"/>
          </p:cNvSpPr>
          <p:nvPr>
            <p:ph type="dt" sz="half" idx="2"/>
          </p:nvPr>
        </p:nvSpPr>
        <p:spPr>
          <a:xfrm>
            <a:off x="591793" y="6431676"/>
            <a:ext cx="1224000" cy="216000"/>
          </a:xfrm>
          <a:prstGeom prst="rect">
            <a:avLst/>
          </a:prstGeom>
        </p:spPr>
        <p:txBody>
          <a:bodyPr vert="horz" lIns="0" tIns="0" rIns="0" bIns="0" rtlCol="0" anchor="b" anchorCtr="0"/>
          <a:lstStyle>
            <a:lvl1pPr algn="l">
              <a:defRPr sz="800" i="1">
                <a:solidFill>
                  <a:schemeClr val="bg1">
                    <a:lumMod val="65000"/>
                  </a:schemeClr>
                </a:solidFill>
              </a:defRPr>
            </a:lvl1pPr>
          </a:lstStyle>
          <a:p>
            <a:r>
              <a:rPr lang="en-US" noProof="0"/>
              <a:t>November 2022</a:t>
            </a:r>
            <a:endParaRPr lang="en-US" noProof="0" dirty="0"/>
          </a:p>
        </p:txBody>
      </p:sp>
      <p:sp>
        <p:nvSpPr>
          <p:cNvPr id="5" name="Footer Placeholder 4"/>
          <p:cNvSpPr>
            <a:spLocks noGrp="1"/>
          </p:cNvSpPr>
          <p:nvPr>
            <p:ph type="ftr" sz="quarter" idx="3"/>
          </p:nvPr>
        </p:nvSpPr>
        <p:spPr>
          <a:xfrm>
            <a:off x="1907465" y="6431676"/>
            <a:ext cx="3240000" cy="216000"/>
          </a:xfrm>
          <a:prstGeom prst="rect">
            <a:avLst/>
          </a:prstGeom>
        </p:spPr>
        <p:txBody>
          <a:bodyPr vert="horz" lIns="0" tIns="0" rIns="0" bIns="0" rtlCol="0" anchor="b" anchorCtr="0"/>
          <a:lstStyle>
            <a:lvl1pPr algn="l">
              <a:defRPr sz="800" i="1">
                <a:solidFill>
                  <a:schemeClr val="bg1">
                    <a:lumMod val="65000"/>
                  </a:schemeClr>
                </a:solidFill>
              </a:defRPr>
            </a:lvl1pPr>
          </a:lstStyle>
          <a:p>
            <a:r>
              <a:rPr lang="en-US" noProof="0"/>
              <a:t>Autoliv Supplier Code of Conduct</a:t>
            </a:r>
            <a:endParaRPr lang="en-US" noProof="0" dirty="0"/>
          </a:p>
        </p:txBody>
      </p:sp>
      <p:sp>
        <p:nvSpPr>
          <p:cNvPr id="6" name="Slide Number Placeholder 5"/>
          <p:cNvSpPr>
            <a:spLocks noGrp="1"/>
          </p:cNvSpPr>
          <p:nvPr>
            <p:ph type="sldNum" sz="quarter" idx="4"/>
          </p:nvPr>
        </p:nvSpPr>
        <p:spPr>
          <a:xfrm>
            <a:off x="116733" y="6431676"/>
            <a:ext cx="396000" cy="216000"/>
          </a:xfrm>
          <a:prstGeom prst="rect">
            <a:avLst/>
          </a:prstGeom>
        </p:spPr>
        <p:txBody>
          <a:bodyPr vert="horz" lIns="0" tIns="0" rIns="0" bIns="0" rtlCol="0" anchor="b" anchorCtr="0"/>
          <a:lstStyle>
            <a:lvl1pPr algn="ctr">
              <a:defRPr sz="800" i="1">
                <a:solidFill>
                  <a:schemeClr val="bg1">
                    <a:lumMod val="65000"/>
                  </a:schemeClr>
                </a:solidFill>
              </a:defRPr>
            </a:lvl1pPr>
          </a:lstStyle>
          <a:p>
            <a:fld id="{7E74F4B1-9ADB-4B50-83D6-797B7B30BEA4}" type="slidenum">
              <a:rPr lang="en-US" noProof="0" smtClean="0"/>
              <a:pPr/>
              <a:t>‹#›</a:t>
            </a:fld>
            <a:endParaRPr lang="en-US" noProof="0" dirty="0"/>
          </a:p>
        </p:txBody>
      </p:sp>
      <p:sp>
        <p:nvSpPr>
          <p:cNvPr id="31" name="Text Box 11"/>
          <p:cNvSpPr txBox="1">
            <a:spLocks noChangeArrowheads="1"/>
          </p:cNvSpPr>
          <p:nvPr userDrawn="1"/>
        </p:nvSpPr>
        <p:spPr bwMode="auto">
          <a:xfrm>
            <a:off x="5359162" y="6480863"/>
            <a:ext cx="2486472"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54" tIns="45678" rIns="91354" bIns="45678" anchor="b" anchorCtr="0">
            <a:spAutoFit/>
          </a:bodyPr>
          <a:lstStyle/>
          <a:p>
            <a:pPr algn="l"/>
            <a:r>
              <a:rPr lang="en-US" sz="800" spc="50" baseline="0" noProof="1">
                <a:solidFill>
                  <a:schemeClr val="bg1">
                    <a:lumMod val="75000"/>
                  </a:schemeClr>
                </a:solidFill>
                <a:latin typeface="Arial" panose="020B0604020202020204" pitchFamily="34" charset="0"/>
                <a:cs typeface="Arial" panose="020B0604020202020204" pitchFamily="34" charset="0"/>
              </a:rPr>
              <a:t>Copyright Autoliv Inc., All Rights Reserved</a:t>
            </a:r>
          </a:p>
        </p:txBody>
      </p:sp>
      <p:sp>
        <p:nvSpPr>
          <p:cNvPr id="16" name="Classification">
            <a:extLst>
              <a:ext uri="{FF2B5EF4-FFF2-40B4-BE49-F238E27FC236}">
                <a16:creationId xmlns:a16="http://schemas.microsoft.com/office/drawing/2014/main" id="{026A4BA5-409B-4F2A-8530-DB412D2520C5}"/>
              </a:ext>
            </a:extLst>
          </p:cNvPr>
          <p:cNvSpPr txBox="1">
            <a:spLocks/>
          </p:cNvSpPr>
          <p:nvPr userDrawn="1"/>
        </p:nvSpPr>
        <p:spPr>
          <a:xfrm>
            <a:off x="8145849" y="6431676"/>
            <a:ext cx="876794" cy="216000"/>
          </a:xfrm>
          <a:prstGeom prst="rect">
            <a:avLst/>
          </a:prstGeom>
          <a:solidFill>
            <a:srgbClr val="FFFFFF">
              <a:alpha val="50196"/>
            </a:srgbClr>
          </a:solidFill>
        </p:spPr>
        <p:txBody>
          <a:bodyPr vert="horz" lIns="0" tIns="0" rIns="0" bIns="0" rtlCol="0" anchor="b" anchorCtr="0"/>
          <a:lstStyle>
            <a:defPPr>
              <a:defRPr lang="en-US"/>
            </a:defPPr>
            <a:lvl1pPr marL="0" algn="l" defTabSz="914400" rtl="0" eaLnBrk="1" latinLnBrk="0" hangingPunct="1">
              <a:defRPr sz="800" i="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b="0" i="0" noProof="1">
                <a:solidFill>
                  <a:srgbClr val="A6A6A6"/>
                </a:solidFill>
                <a:latin typeface="Arial" panose="020B0604020202020204" pitchFamily="34" charset="0"/>
                <a:cs typeface="Arial" panose="020B0604020202020204" pitchFamily="34" charset="0"/>
              </a:rPr>
              <a:t>Public</a:t>
            </a:r>
          </a:p>
        </p:txBody>
      </p:sp>
    </p:spTree>
    <p:extLst>
      <p:ext uri="{BB962C8B-B14F-4D97-AF65-F5344CB8AC3E}">
        <p14:creationId xmlns:p14="http://schemas.microsoft.com/office/powerpoint/2010/main" val="5716713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hf sldNum="0" hdr="0" ftr="0" dt="0"/>
  <p:txStyles>
    <p:titleStyle>
      <a:lvl1pPr algn="l" defTabSz="914400" rtl="0" eaLnBrk="1" latinLnBrk="0" hangingPunct="1">
        <a:lnSpc>
          <a:spcPct val="90000"/>
        </a:lnSpc>
        <a:spcBef>
          <a:spcPct val="0"/>
        </a:spcBef>
        <a:buNone/>
        <a:defRPr sz="3000" b="1" kern="1200">
          <a:solidFill>
            <a:schemeClr val="accent1"/>
          </a:solidFill>
          <a:latin typeface="Archivo SemiBold" pitchFamily="2" charset="0"/>
          <a:ea typeface="+mj-ea"/>
          <a:cs typeface="Archivo SemiBold" pitchFamily="2" charset="0"/>
        </a:defRPr>
      </a:lvl1pPr>
    </p:titleStyle>
    <p:bodyStyle>
      <a:lvl1pPr marL="228600" indent="-228600" algn="l" defTabSz="914400" rtl="0" eaLnBrk="1" latinLnBrk="0" hangingPunct="1">
        <a:lnSpc>
          <a:spcPct val="95000"/>
        </a:lnSpc>
        <a:spcBef>
          <a:spcPts val="900"/>
        </a:spcBef>
        <a:spcAft>
          <a:spcPts val="600"/>
        </a:spcAft>
        <a:buClr>
          <a:schemeClr val="accent1"/>
        </a:buClr>
        <a:buFont typeface="Wingdings" panose="05000000000000000000" pitchFamily="2" charset="2"/>
        <a:buChar char="§"/>
        <a:defRPr sz="2400" kern="1200">
          <a:solidFill>
            <a:schemeClr val="tx1">
              <a:lumMod val="50000"/>
            </a:schemeClr>
          </a:solidFill>
          <a:latin typeface="Archivo" pitchFamily="2" charset="0"/>
          <a:ea typeface="+mn-ea"/>
          <a:cs typeface="Archivo" pitchFamily="2" charset="0"/>
        </a:defRPr>
      </a:lvl1pPr>
      <a:lvl2pPr marL="590400" indent="-228600" algn="l" defTabSz="914400" rtl="0" eaLnBrk="1" latinLnBrk="0" hangingPunct="1">
        <a:lnSpc>
          <a:spcPct val="95000"/>
        </a:lnSpc>
        <a:spcBef>
          <a:spcPts val="0"/>
        </a:spcBef>
        <a:spcAft>
          <a:spcPts val="300"/>
        </a:spcAft>
        <a:buClr>
          <a:schemeClr val="accent1"/>
        </a:buClr>
        <a:buFont typeface="Archivo" pitchFamily="2" charset="0"/>
        <a:buChar char="−"/>
        <a:defRPr sz="2000" kern="1200">
          <a:solidFill>
            <a:schemeClr val="tx1">
              <a:lumMod val="50000"/>
            </a:schemeClr>
          </a:solidFill>
          <a:latin typeface="Archivo" pitchFamily="2" charset="0"/>
          <a:ea typeface="+mn-ea"/>
          <a:cs typeface="Archivo" pitchFamily="2" charset="0"/>
        </a:defRPr>
      </a:lvl2pPr>
      <a:lvl3pPr marL="928800" indent="-228600" algn="l" defTabSz="914400" rtl="0" eaLnBrk="1" latinLnBrk="0" hangingPunct="1">
        <a:lnSpc>
          <a:spcPct val="95000"/>
        </a:lnSpc>
        <a:spcBef>
          <a:spcPts val="0"/>
        </a:spcBef>
        <a:spcAft>
          <a:spcPts val="300"/>
        </a:spcAft>
        <a:buClr>
          <a:schemeClr val="accent1"/>
        </a:buClr>
        <a:buFont typeface="Archivo" pitchFamily="2" charset="0"/>
        <a:buChar char="−"/>
        <a:defRPr sz="1800" kern="1200">
          <a:solidFill>
            <a:schemeClr val="tx1">
              <a:lumMod val="50000"/>
            </a:schemeClr>
          </a:solidFill>
          <a:latin typeface="Archivo" pitchFamily="2" charset="0"/>
          <a:ea typeface="+mn-ea"/>
          <a:cs typeface="Archivo" pitchFamily="2" charset="0"/>
        </a:defRPr>
      </a:lvl3pPr>
      <a:lvl4pPr marL="1270800" indent="-228600" algn="l" defTabSz="914400" rtl="0" eaLnBrk="1" latinLnBrk="0" hangingPunct="1">
        <a:lnSpc>
          <a:spcPct val="95000"/>
        </a:lnSpc>
        <a:spcBef>
          <a:spcPts val="0"/>
        </a:spcBef>
        <a:spcAft>
          <a:spcPts val="300"/>
        </a:spcAft>
        <a:buClr>
          <a:schemeClr val="accent1"/>
        </a:buClr>
        <a:buFont typeface="Archivo" pitchFamily="2" charset="0"/>
        <a:buChar char="−"/>
        <a:defRPr sz="1400" kern="1200">
          <a:solidFill>
            <a:schemeClr val="tx1">
              <a:lumMod val="50000"/>
            </a:schemeClr>
          </a:solidFill>
          <a:latin typeface="Archivo" pitchFamily="2" charset="0"/>
          <a:ea typeface="+mn-ea"/>
          <a:cs typeface="Archivo" pitchFamily="2" charset="0"/>
        </a:defRPr>
      </a:lvl4pPr>
      <a:lvl5pPr marL="1602000" indent="-228600" algn="l" defTabSz="914400" rtl="0" eaLnBrk="1" latinLnBrk="0" hangingPunct="1">
        <a:lnSpc>
          <a:spcPct val="95000"/>
        </a:lnSpc>
        <a:spcBef>
          <a:spcPts val="0"/>
        </a:spcBef>
        <a:spcAft>
          <a:spcPts val="300"/>
        </a:spcAft>
        <a:buClr>
          <a:schemeClr val="accent1"/>
        </a:buClr>
        <a:buFont typeface="Archivo" pitchFamily="2" charset="0"/>
        <a:buChar char="−"/>
        <a:defRPr sz="1400" kern="1200">
          <a:solidFill>
            <a:schemeClr val="tx1">
              <a:lumMod val="50000"/>
            </a:schemeClr>
          </a:solidFill>
          <a:latin typeface="Archivo" pitchFamily="2" charset="0"/>
          <a:ea typeface="+mn-ea"/>
          <a:cs typeface="Archivo"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3816">
          <p15:clr>
            <a:srgbClr val="F26B43"/>
          </p15:clr>
        </p15:guide>
        <p15:guide id="1" pos="34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Bildobjekt 8"/>
          <p:cNvPicPr preferRelativeResize="0">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0743344" y="6199632"/>
            <a:ext cx="936000" cy="316564"/>
          </a:xfrm>
          <a:prstGeom prst="rect">
            <a:avLst/>
          </a:prstGeom>
        </p:spPr>
      </p:pic>
      <p:sp>
        <p:nvSpPr>
          <p:cNvPr id="2" name="Title Placeholder 1"/>
          <p:cNvSpPr>
            <a:spLocks noGrp="1"/>
          </p:cNvSpPr>
          <p:nvPr>
            <p:ph type="title"/>
          </p:nvPr>
        </p:nvSpPr>
        <p:spPr>
          <a:xfrm>
            <a:off x="550333" y="668612"/>
            <a:ext cx="11178000" cy="1116000"/>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550333" y="1919313"/>
            <a:ext cx="11178000" cy="4140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Date Placeholder 3"/>
          <p:cNvSpPr>
            <a:spLocks noGrp="1"/>
          </p:cNvSpPr>
          <p:nvPr>
            <p:ph type="dt" sz="half" idx="2"/>
          </p:nvPr>
        </p:nvSpPr>
        <p:spPr>
          <a:xfrm>
            <a:off x="591793" y="6431676"/>
            <a:ext cx="1224000" cy="216000"/>
          </a:xfrm>
          <a:prstGeom prst="rect">
            <a:avLst/>
          </a:prstGeom>
        </p:spPr>
        <p:txBody>
          <a:bodyPr vert="horz" lIns="0" tIns="0" rIns="0" bIns="0" rtlCol="0" anchor="b" anchorCtr="0"/>
          <a:lstStyle>
            <a:lvl1pPr algn="l">
              <a:defRPr sz="800" i="1">
                <a:solidFill>
                  <a:schemeClr val="bg1">
                    <a:lumMod val="65000"/>
                  </a:schemeClr>
                </a:solidFill>
              </a:defRPr>
            </a:lvl1pPr>
          </a:lstStyle>
          <a:p>
            <a:r>
              <a:rPr lang="en-US" noProof="0"/>
              <a:t>November 2022</a:t>
            </a:r>
            <a:endParaRPr lang="en-US" noProof="0" dirty="0"/>
          </a:p>
        </p:txBody>
      </p:sp>
      <p:sp>
        <p:nvSpPr>
          <p:cNvPr id="5" name="Footer Placeholder 4"/>
          <p:cNvSpPr>
            <a:spLocks noGrp="1"/>
          </p:cNvSpPr>
          <p:nvPr>
            <p:ph type="ftr" sz="quarter" idx="3"/>
          </p:nvPr>
        </p:nvSpPr>
        <p:spPr>
          <a:xfrm>
            <a:off x="1907465" y="6431676"/>
            <a:ext cx="3240000" cy="216000"/>
          </a:xfrm>
          <a:prstGeom prst="rect">
            <a:avLst/>
          </a:prstGeom>
        </p:spPr>
        <p:txBody>
          <a:bodyPr vert="horz" lIns="0" tIns="0" rIns="0" bIns="0" rtlCol="0" anchor="b" anchorCtr="0"/>
          <a:lstStyle>
            <a:lvl1pPr algn="l">
              <a:defRPr sz="800" i="1">
                <a:solidFill>
                  <a:schemeClr val="bg1">
                    <a:lumMod val="65000"/>
                  </a:schemeClr>
                </a:solidFill>
              </a:defRPr>
            </a:lvl1pPr>
          </a:lstStyle>
          <a:p>
            <a:r>
              <a:rPr lang="en-US" noProof="0"/>
              <a:t>Autoliv Supplier Code of Conduct</a:t>
            </a:r>
            <a:endParaRPr lang="en-US" noProof="0" dirty="0"/>
          </a:p>
        </p:txBody>
      </p:sp>
      <p:sp>
        <p:nvSpPr>
          <p:cNvPr id="6" name="Slide Number Placeholder 5"/>
          <p:cNvSpPr>
            <a:spLocks noGrp="1"/>
          </p:cNvSpPr>
          <p:nvPr>
            <p:ph type="sldNum" sz="quarter" idx="4"/>
          </p:nvPr>
        </p:nvSpPr>
        <p:spPr>
          <a:xfrm>
            <a:off x="116733" y="6431676"/>
            <a:ext cx="396000" cy="216000"/>
          </a:xfrm>
          <a:prstGeom prst="rect">
            <a:avLst/>
          </a:prstGeom>
        </p:spPr>
        <p:txBody>
          <a:bodyPr vert="horz" lIns="0" tIns="0" rIns="0" bIns="0" rtlCol="0" anchor="b" anchorCtr="0"/>
          <a:lstStyle>
            <a:lvl1pPr algn="ctr">
              <a:defRPr sz="800" i="1">
                <a:solidFill>
                  <a:schemeClr val="bg1">
                    <a:lumMod val="65000"/>
                  </a:schemeClr>
                </a:solidFill>
              </a:defRPr>
            </a:lvl1pPr>
          </a:lstStyle>
          <a:p>
            <a:fld id="{7E74F4B1-9ADB-4B50-83D6-797B7B30BEA4}" type="slidenum">
              <a:rPr lang="en-US" noProof="0" smtClean="0"/>
              <a:pPr/>
              <a:t>‹#›</a:t>
            </a:fld>
            <a:endParaRPr lang="en-US" noProof="0" dirty="0"/>
          </a:p>
        </p:txBody>
      </p:sp>
      <p:sp>
        <p:nvSpPr>
          <p:cNvPr id="31" name="Text Box 11"/>
          <p:cNvSpPr txBox="1">
            <a:spLocks noChangeArrowheads="1"/>
          </p:cNvSpPr>
          <p:nvPr userDrawn="1"/>
        </p:nvSpPr>
        <p:spPr bwMode="auto">
          <a:xfrm>
            <a:off x="5359162" y="6480863"/>
            <a:ext cx="2486472"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54" tIns="45678" rIns="91354" bIns="45678" anchor="b" anchorCtr="0">
            <a:spAutoFit/>
          </a:bodyPr>
          <a:lstStyle/>
          <a:p>
            <a:pPr algn="l"/>
            <a:r>
              <a:rPr lang="en-US" sz="800" spc="50" baseline="0" noProof="1">
                <a:solidFill>
                  <a:schemeClr val="bg1">
                    <a:lumMod val="75000"/>
                  </a:schemeClr>
                </a:solidFill>
                <a:latin typeface="Arial" panose="020B0604020202020204" pitchFamily="34" charset="0"/>
                <a:cs typeface="Arial" panose="020B0604020202020204" pitchFamily="34" charset="0"/>
              </a:rPr>
              <a:t>Copyright Autoliv Inc., All Rights Reserved</a:t>
            </a:r>
          </a:p>
        </p:txBody>
      </p:sp>
      <p:sp>
        <p:nvSpPr>
          <p:cNvPr id="16" name="Classification">
            <a:extLst>
              <a:ext uri="{FF2B5EF4-FFF2-40B4-BE49-F238E27FC236}">
                <a16:creationId xmlns:a16="http://schemas.microsoft.com/office/drawing/2014/main" id="{026A4BA5-409B-4F2A-8530-DB412D2520C5}"/>
              </a:ext>
            </a:extLst>
          </p:cNvPr>
          <p:cNvSpPr txBox="1">
            <a:spLocks/>
          </p:cNvSpPr>
          <p:nvPr userDrawn="1"/>
        </p:nvSpPr>
        <p:spPr>
          <a:xfrm>
            <a:off x="8145849" y="6431676"/>
            <a:ext cx="876794" cy="216000"/>
          </a:xfrm>
          <a:prstGeom prst="rect">
            <a:avLst/>
          </a:prstGeom>
          <a:solidFill>
            <a:srgbClr val="FFFFFF">
              <a:alpha val="50196"/>
            </a:srgbClr>
          </a:solidFill>
        </p:spPr>
        <p:txBody>
          <a:bodyPr vert="horz" lIns="0" tIns="0" rIns="0" bIns="0" rtlCol="0" anchor="b" anchorCtr="0"/>
          <a:lstStyle>
            <a:defPPr>
              <a:defRPr lang="en-US"/>
            </a:defPPr>
            <a:lvl1pPr marL="0" algn="l" defTabSz="914400" rtl="0" eaLnBrk="1" latinLnBrk="0" hangingPunct="1">
              <a:defRPr sz="800" i="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b="0" i="0" noProof="1">
                <a:solidFill>
                  <a:srgbClr val="A6A6A6"/>
                </a:solidFill>
                <a:latin typeface="Arial" panose="020B0604020202020204" pitchFamily="34" charset="0"/>
                <a:cs typeface="Arial" panose="020B0604020202020204" pitchFamily="34" charset="0"/>
              </a:rPr>
              <a:t>Public</a:t>
            </a:r>
          </a:p>
        </p:txBody>
      </p:sp>
    </p:spTree>
    <p:extLst>
      <p:ext uri="{BB962C8B-B14F-4D97-AF65-F5344CB8AC3E}">
        <p14:creationId xmlns:p14="http://schemas.microsoft.com/office/powerpoint/2010/main" val="293226017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hf sldNum="0" hdr="0" ftr="0" dt="0"/>
  <p:txStyles>
    <p:titleStyle>
      <a:lvl1pPr algn="l" defTabSz="914400" rtl="0" eaLnBrk="1" latinLnBrk="0" hangingPunct="1">
        <a:lnSpc>
          <a:spcPct val="90000"/>
        </a:lnSpc>
        <a:spcBef>
          <a:spcPct val="0"/>
        </a:spcBef>
        <a:buNone/>
        <a:defRPr sz="3000" b="1" kern="1200">
          <a:solidFill>
            <a:schemeClr val="accent1"/>
          </a:solidFill>
          <a:latin typeface="Archivo SemiBold" pitchFamily="2" charset="0"/>
          <a:ea typeface="+mj-ea"/>
          <a:cs typeface="Archivo SemiBold" pitchFamily="2" charset="0"/>
        </a:defRPr>
      </a:lvl1pPr>
    </p:titleStyle>
    <p:bodyStyle>
      <a:lvl1pPr marL="228600" indent="-228600" algn="l" defTabSz="914400" rtl="0" eaLnBrk="1" latinLnBrk="0" hangingPunct="1">
        <a:lnSpc>
          <a:spcPct val="95000"/>
        </a:lnSpc>
        <a:spcBef>
          <a:spcPts val="900"/>
        </a:spcBef>
        <a:spcAft>
          <a:spcPts val="600"/>
        </a:spcAft>
        <a:buClr>
          <a:schemeClr val="accent1"/>
        </a:buClr>
        <a:buFont typeface="Wingdings" panose="05000000000000000000" pitchFamily="2" charset="2"/>
        <a:buChar char="§"/>
        <a:defRPr sz="2400" kern="1200">
          <a:solidFill>
            <a:schemeClr val="tx1">
              <a:lumMod val="50000"/>
            </a:schemeClr>
          </a:solidFill>
          <a:latin typeface="Archivo" pitchFamily="2" charset="0"/>
          <a:ea typeface="+mn-ea"/>
          <a:cs typeface="Archivo" pitchFamily="2" charset="0"/>
        </a:defRPr>
      </a:lvl1pPr>
      <a:lvl2pPr marL="590400" indent="-228600" algn="l" defTabSz="914400" rtl="0" eaLnBrk="1" latinLnBrk="0" hangingPunct="1">
        <a:lnSpc>
          <a:spcPct val="95000"/>
        </a:lnSpc>
        <a:spcBef>
          <a:spcPts val="0"/>
        </a:spcBef>
        <a:spcAft>
          <a:spcPts val="300"/>
        </a:spcAft>
        <a:buClr>
          <a:schemeClr val="accent1"/>
        </a:buClr>
        <a:buFont typeface="Archivo" pitchFamily="2" charset="0"/>
        <a:buChar char="−"/>
        <a:defRPr sz="2000" kern="1200">
          <a:solidFill>
            <a:schemeClr val="tx1">
              <a:lumMod val="50000"/>
            </a:schemeClr>
          </a:solidFill>
          <a:latin typeface="Archivo" pitchFamily="2" charset="0"/>
          <a:ea typeface="+mn-ea"/>
          <a:cs typeface="Archivo" pitchFamily="2" charset="0"/>
        </a:defRPr>
      </a:lvl2pPr>
      <a:lvl3pPr marL="928800" indent="-228600" algn="l" defTabSz="914400" rtl="0" eaLnBrk="1" latinLnBrk="0" hangingPunct="1">
        <a:lnSpc>
          <a:spcPct val="95000"/>
        </a:lnSpc>
        <a:spcBef>
          <a:spcPts val="0"/>
        </a:spcBef>
        <a:spcAft>
          <a:spcPts val="300"/>
        </a:spcAft>
        <a:buClr>
          <a:schemeClr val="accent1"/>
        </a:buClr>
        <a:buFont typeface="Archivo" pitchFamily="2" charset="0"/>
        <a:buChar char="−"/>
        <a:defRPr sz="1800" kern="1200">
          <a:solidFill>
            <a:schemeClr val="tx1">
              <a:lumMod val="50000"/>
            </a:schemeClr>
          </a:solidFill>
          <a:latin typeface="Archivo" pitchFamily="2" charset="0"/>
          <a:ea typeface="+mn-ea"/>
          <a:cs typeface="Archivo" pitchFamily="2" charset="0"/>
        </a:defRPr>
      </a:lvl3pPr>
      <a:lvl4pPr marL="1270800" indent="-228600" algn="l" defTabSz="914400" rtl="0" eaLnBrk="1" latinLnBrk="0" hangingPunct="1">
        <a:lnSpc>
          <a:spcPct val="95000"/>
        </a:lnSpc>
        <a:spcBef>
          <a:spcPts val="0"/>
        </a:spcBef>
        <a:spcAft>
          <a:spcPts val="300"/>
        </a:spcAft>
        <a:buClr>
          <a:schemeClr val="accent1"/>
        </a:buClr>
        <a:buFont typeface="Archivo" pitchFamily="2" charset="0"/>
        <a:buChar char="−"/>
        <a:defRPr sz="1400" kern="1200">
          <a:solidFill>
            <a:schemeClr val="tx1">
              <a:lumMod val="50000"/>
            </a:schemeClr>
          </a:solidFill>
          <a:latin typeface="Archivo" pitchFamily="2" charset="0"/>
          <a:ea typeface="+mn-ea"/>
          <a:cs typeface="Archivo" pitchFamily="2" charset="0"/>
        </a:defRPr>
      </a:lvl4pPr>
      <a:lvl5pPr marL="1602000" indent="-228600" algn="l" defTabSz="914400" rtl="0" eaLnBrk="1" latinLnBrk="0" hangingPunct="1">
        <a:lnSpc>
          <a:spcPct val="95000"/>
        </a:lnSpc>
        <a:spcBef>
          <a:spcPts val="0"/>
        </a:spcBef>
        <a:spcAft>
          <a:spcPts val="300"/>
        </a:spcAft>
        <a:buClr>
          <a:schemeClr val="accent1"/>
        </a:buClr>
        <a:buFont typeface="Archivo" pitchFamily="2" charset="0"/>
        <a:buChar char="−"/>
        <a:defRPr sz="1400" kern="1200">
          <a:solidFill>
            <a:schemeClr val="tx1">
              <a:lumMod val="50000"/>
            </a:schemeClr>
          </a:solidFill>
          <a:latin typeface="Archivo" pitchFamily="2" charset="0"/>
          <a:ea typeface="+mn-ea"/>
          <a:cs typeface="Archivo"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3816">
          <p15:clr>
            <a:srgbClr val="F26B43"/>
          </p15:clr>
        </p15:guide>
        <p15:guide id="1" pos="34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8" Type="http://schemas.openxmlformats.org/officeDocument/2006/relationships/hyperlink" Target="https://www.autoliv.com/sites/default/files/Basic_Information_Security_Requirements_for_Suppliers_Indirect.pdf" TargetMode="External"/><Relationship Id="rId3" Type="http://schemas.openxmlformats.org/officeDocument/2006/relationships/hyperlink" Target="http://www.autoliv.biz/" TargetMode="External"/><Relationship Id="rId7" Type="http://schemas.openxmlformats.org/officeDocument/2006/relationships/hyperlink" Target="https://www.autoliv.com/Supplier_Portal_Privacy_Policy_and_data_privacy_notice_for_business_partners"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hyperlink" Target="https://www.autoliv.com/suppliercodeofconduct" TargetMode="External"/><Relationship Id="rId5" Type="http://schemas.openxmlformats.org/officeDocument/2006/relationships/hyperlink" Target="https://www.autoliv.com/IPU_terms_and_conditions" TargetMode="External"/><Relationship Id="rId4" Type="http://schemas.openxmlformats.org/officeDocument/2006/relationships/image" Target="../media/image15.png"/><Relationship Id="rId9" Type="http://schemas.openxmlformats.org/officeDocument/2006/relationships/hyperlink" Target="https://www.autoliv.biz/enovia/portal/alvPortalSiteUsageRequirements.jsp"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hyperlink" Target="mailto:ALV-SCMSustainabilit@autoliv.com"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 13">
            <a:extLst>
              <a:ext uri="{FF2B5EF4-FFF2-40B4-BE49-F238E27FC236}">
                <a16:creationId xmlns:a16="http://schemas.microsoft.com/office/drawing/2014/main" id="{9A68A466-9289-8747-9B6B-38DDB38EB731}"/>
              </a:ext>
            </a:extLst>
          </p:cNvPr>
          <p:cNvGrpSpPr/>
          <p:nvPr/>
        </p:nvGrpSpPr>
        <p:grpSpPr>
          <a:xfrm>
            <a:off x="-1829" y="523184"/>
            <a:ext cx="12192542" cy="4057491"/>
            <a:chOff x="-3673" y="717755"/>
            <a:chExt cx="24363371" cy="8114982"/>
          </a:xfrm>
        </p:grpSpPr>
        <p:pic>
          <p:nvPicPr>
            <p:cNvPr id="27" name="Bildobjekt 26">
              <a:extLst>
                <a:ext uri="{FF2B5EF4-FFF2-40B4-BE49-F238E27FC236}">
                  <a16:creationId xmlns:a16="http://schemas.microsoft.com/office/drawing/2014/main" id="{788E433B-3220-AB4A-B3A0-56DD3D1F131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172727" y="717755"/>
              <a:ext cx="12186971" cy="8114982"/>
            </a:xfrm>
            <a:prstGeom prst="rect">
              <a:avLst/>
            </a:prstGeom>
          </p:spPr>
        </p:pic>
        <p:pic>
          <p:nvPicPr>
            <p:cNvPr id="13" name="Bildobjekt 12">
              <a:extLst>
                <a:ext uri="{FF2B5EF4-FFF2-40B4-BE49-F238E27FC236}">
                  <a16:creationId xmlns:a16="http://schemas.microsoft.com/office/drawing/2014/main" id="{ED8445B2-5BBE-FE4D-ADE4-9E7D0E02276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73" y="717755"/>
              <a:ext cx="12155537" cy="8114982"/>
            </a:xfrm>
            <a:prstGeom prst="rect">
              <a:avLst/>
            </a:prstGeom>
          </p:spPr>
        </p:pic>
      </p:grpSp>
      <p:sp>
        <p:nvSpPr>
          <p:cNvPr id="223" name="Rektangel"/>
          <p:cNvSpPr/>
          <p:nvPr/>
        </p:nvSpPr>
        <p:spPr>
          <a:xfrm>
            <a:off x="3975695" y="2375790"/>
            <a:ext cx="2117079" cy="304801"/>
          </a:xfrm>
          <a:prstGeom prst="rect">
            <a:avLst/>
          </a:prstGeom>
          <a:solidFill>
            <a:srgbClr val="FFFFFF"/>
          </a:solidFill>
          <a:ln w="12700">
            <a:miter lim="400000"/>
          </a:ln>
        </p:spPr>
        <p:txBody>
          <a:bodyPr lIns="25400" tIns="25400" rIns="25400" bIns="25400" anchor="ctr"/>
          <a:lstStyle/>
          <a:p>
            <a:pPr defTabSz="412750">
              <a:defRPr sz="3200">
                <a:solidFill>
                  <a:srgbClr val="FFFFFF"/>
                </a:solidFill>
                <a:latin typeface="Archivo"/>
                <a:ea typeface="Archivo"/>
                <a:cs typeface="Archivo"/>
                <a:sym typeface="Archivo"/>
              </a:defRPr>
            </a:pPr>
            <a:endParaRPr sz="1600" b="1" dirty="0">
              <a:latin typeface="Archivo SemiBold" pitchFamily="2" charset="77"/>
              <a:cs typeface="Archivo SemiBold" pitchFamily="2" charset="77"/>
            </a:endParaRPr>
          </a:p>
        </p:txBody>
      </p:sp>
      <p:sp>
        <p:nvSpPr>
          <p:cNvPr id="224" name="Rektangel"/>
          <p:cNvSpPr/>
          <p:nvPr/>
        </p:nvSpPr>
        <p:spPr>
          <a:xfrm>
            <a:off x="6090245" y="2375790"/>
            <a:ext cx="2117079" cy="304801"/>
          </a:xfrm>
          <a:prstGeom prst="rect">
            <a:avLst/>
          </a:prstGeom>
          <a:solidFill>
            <a:srgbClr val="FFFFFF"/>
          </a:solidFill>
          <a:ln w="12700">
            <a:miter lim="400000"/>
          </a:ln>
        </p:spPr>
        <p:txBody>
          <a:bodyPr lIns="25400" tIns="25400" rIns="25400" bIns="25400" anchor="ctr"/>
          <a:lstStyle/>
          <a:p>
            <a:pPr defTabSz="412750">
              <a:defRPr sz="3200">
                <a:solidFill>
                  <a:srgbClr val="FFFFFF"/>
                </a:solidFill>
                <a:latin typeface="Archivo"/>
                <a:ea typeface="Archivo"/>
                <a:cs typeface="Archivo"/>
                <a:sym typeface="Archivo"/>
              </a:defRPr>
            </a:pPr>
            <a:endParaRPr sz="1600" b="1" dirty="0">
              <a:latin typeface="Archivo SemiBold" pitchFamily="2" charset="77"/>
              <a:cs typeface="Archivo SemiBold" pitchFamily="2" charset="77"/>
            </a:endParaRPr>
          </a:p>
        </p:txBody>
      </p:sp>
      <p:sp>
        <p:nvSpPr>
          <p:cNvPr id="15" name="Title 14">
            <a:extLst>
              <a:ext uri="{FF2B5EF4-FFF2-40B4-BE49-F238E27FC236}">
                <a16:creationId xmlns:a16="http://schemas.microsoft.com/office/drawing/2014/main" id="{71E25D6C-40B0-4A5F-A8C6-AB7D72BBEA93}"/>
              </a:ext>
            </a:extLst>
          </p:cNvPr>
          <p:cNvSpPr>
            <a:spLocks noGrp="1"/>
          </p:cNvSpPr>
          <p:nvPr>
            <p:ph type="title"/>
          </p:nvPr>
        </p:nvSpPr>
        <p:spPr/>
        <p:txBody>
          <a:bodyPr/>
          <a:lstStyle/>
          <a:p>
            <a:r>
              <a:rPr lang="zh-CN" altLang="en-US" dirty="0"/>
              <a:t>奥托立夫供应商行为准则</a:t>
            </a:r>
            <a:endParaRPr lang="en-US" dirty="0"/>
          </a:p>
        </p:txBody>
      </p:sp>
      <p:sp>
        <p:nvSpPr>
          <p:cNvPr id="16" name="Text Placeholder 15">
            <a:extLst>
              <a:ext uri="{FF2B5EF4-FFF2-40B4-BE49-F238E27FC236}">
                <a16:creationId xmlns:a16="http://schemas.microsoft.com/office/drawing/2014/main" id="{A8A4B9C7-25D8-4394-ADF1-7AA56A533653}"/>
              </a:ext>
            </a:extLst>
          </p:cNvPr>
          <p:cNvSpPr>
            <a:spLocks noGrp="1"/>
          </p:cNvSpPr>
          <p:nvPr>
            <p:ph type="body" sz="quarter" idx="21"/>
          </p:nvPr>
        </p:nvSpPr>
        <p:spPr/>
        <p:txBody>
          <a:bodyPr/>
          <a:lstStyle/>
          <a:p>
            <a:r>
              <a:rPr lang="ja-JP" altLang="en-US" dirty="0"/>
              <a:t>生效日期：</a:t>
            </a:r>
            <a:r>
              <a:rPr lang="en-US" altLang="ja-JP" dirty="0"/>
              <a:t>2023 </a:t>
            </a:r>
            <a:r>
              <a:rPr lang="ja-JP" altLang="en-US" dirty="0"/>
              <a:t>年 </a:t>
            </a:r>
            <a:r>
              <a:rPr lang="en-US" altLang="ja-JP" dirty="0"/>
              <a:t>1 </a:t>
            </a:r>
            <a:r>
              <a:rPr lang="ja-JP" altLang="en-US" dirty="0"/>
              <a:t>月 </a:t>
            </a:r>
            <a:r>
              <a:rPr lang="en-US" altLang="ja-JP" dirty="0"/>
              <a:t>1 </a:t>
            </a:r>
            <a:r>
              <a:rPr lang="ja-JP" altLang="en-US" dirty="0"/>
              <a:t>日</a:t>
            </a:r>
            <a:endParaRPr lang="en-US" dirty="0"/>
          </a:p>
        </p:txBody>
      </p:sp>
      <p:sp>
        <p:nvSpPr>
          <p:cNvPr id="21" name="More Lives Saved.">
            <a:extLst>
              <a:ext uri="{FF2B5EF4-FFF2-40B4-BE49-F238E27FC236}">
                <a16:creationId xmlns:a16="http://schemas.microsoft.com/office/drawing/2014/main" id="{CCEE570D-A999-47E0-91E4-F44FD915AD1D}"/>
              </a:ext>
            </a:extLst>
          </p:cNvPr>
          <p:cNvSpPr txBox="1"/>
          <p:nvPr/>
        </p:nvSpPr>
        <p:spPr>
          <a:xfrm>
            <a:off x="230553" y="668978"/>
            <a:ext cx="1979709" cy="335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3700">
                <a:solidFill>
                  <a:srgbClr val="FFFFFF"/>
                </a:solidFill>
                <a:latin typeface="Archivo SemiBold"/>
                <a:ea typeface="Archivo SemiBold"/>
                <a:cs typeface="Archivo SemiBold"/>
                <a:sym typeface="Archivo SemiBold"/>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850" b="0" i="0" u="none" strike="noStrike" kern="1200" cap="none" spc="0" normalizeH="0" baseline="0" noProof="0" dirty="0">
                <a:ln>
                  <a:noFill/>
                </a:ln>
                <a:solidFill>
                  <a:srgbClr val="005496"/>
                </a:solidFill>
                <a:effectLst/>
                <a:uLnTx/>
                <a:uFillTx/>
                <a:latin typeface="Archivo SemiBold"/>
                <a:cs typeface="Archivo SemiBold"/>
                <a:sym typeface="Archivo SemiBold"/>
              </a:rPr>
              <a:t>More Lives Saved</a:t>
            </a:r>
          </a:p>
        </p:txBody>
      </p:sp>
      <p:sp>
        <p:nvSpPr>
          <p:cNvPr id="22" name="More Life Lived.">
            <a:extLst>
              <a:ext uri="{FF2B5EF4-FFF2-40B4-BE49-F238E27FC236}">
                <a16:creationId xmlns:a16="http://schemas.microsoft.com/office/drawing/2014/main" id="{65441CFF-BDC2-464B-AD79-10E277CD67E6}"/>
              </a:ext>
            </a:extLst>
          </p:cNvPr>
          <p:cNvSpPr txBox="1"/>
          <p:nvPr/>
        </p:nvSpPr>
        <p:spPr>
          <a:xfrm>
            <a:off x="10259059" y="668978"/>
            <a:ext cx="1702389" cy="335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3700">
                <a:solidFill>
                  <a:srgbClr val="FFFFFF"/>
                </a:solidFill>
                <a:latin typeface="Archivo SemiBold"/>
                <a:ea typeface="Archivo SemiBold"/>
                <a:cs typeface="Archivo SemiBold"/>
                <a:sym typeface="Archivo SemiBold"/>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sz="1850" b="0" i="0" u="none" strike="noStrike" kern="1200" cap="none" spc="0" normalizeH="0" baseline="0" noProof="0" dirty="0">
                <a:ln>
                  <a:noFill/>
                </a:ln>
                <a:solidFill>
                  <a:srgbClr val="005496"/>
                </a:solidFill>
                <a:effectLst/>
                <a:uLnTx/>
                <a:uFillTx/>
                <a:latin typeface="Archivo SemiBold"/>
                <a:cs typeface="Archivo SemiBold"/>
                <a:sym typeface="Archivo SemiBold"/>
              </a:rPr>
              <a:t>More Life Lived</a:t>
            </a:r>
          </a:p>
        </p:txBody>
      </p:sp>
    </p:spTree>
    <p:extLst>
      <p:ext uri="{BB962C8B-B14F-4D97-AF65-F5344CB8AC3E}">
        <p14:creationId xmlns:p14="http://schemas.microsoft.com/office/powerpoint/2010/main" val="1560341035"/>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224"/>
                                        </p:tgtEl>
                                        <p:attrNameLst>
                                          <p:attrName>style.visibility</p:attrName>
                                        </p:attrNameLst>
                                      </p:cBhvr>
                                      <p:to>
                                        <p:strVal val="visible"/>
                                      </p:to>
                                    </p:set>
                                    <p:animEffect transition="in" filter="wipe(left)">
                                      <p:cBhvr>
                                        <p:cTn id="7" dur="500"/>
                                        <p:tgtEl>
                                          <p:spTgt spid="224"/>
                                        </p:tgtEl>
                                      </p:cBhvr>
                                    </p:animEffect>
                                  </p:childTnLst>
                                </p:cTn>
                              </p:par>
                              <p:par>
                                <p:cTn id="8" presetID="22" presetClass="entr" presetSubtype="2" fill="hold" grpId="0" nodeType="withEffect">
                                  <p:stCondLst>
                                    <p:cond delay="0"/>
                                  </p:stCondLst>
                                  <p:iterate>
                                    <p:tmAbs val="0"/>
                                  </p:iterate>
                                  <p:childTnLst>
                                    <p:set>
                                      <p:cBhvr>
                                        <p:cTn id="9" fill="hold"/>
                                        <p:tgtEl>
                                          <p:spTgt spid="223"/>
                                        </p:tgtEl>
                                        <p:attrNameLst>
                                          <p:attrName>style.visibility</p:attrName>
                                        </p:attrNameLst>
                                      </p:cBhvr>
                                      <p:to>
                                        <p:strVal val="visible"/>
                                      </p:to>
                                    </p:set>
                                    <p:animEffect transition="in" filter="wipe(right)">
                                      <p:cBhvr>
                                        <p:cTn id="10" dur="500"/>
                                        <p:tgtEl>
                                          <p:spTgt spid="223"/>
                                        </p:tgtEl>
                                      </p:cBhvr>
                                    </p:animEffect>
                                  </p:childTnLst>
                                </p:cTn>
                              </p:par>
                            </p:childTnLst>
                          </p:cTn>
                        </p:par>
                        <p:par>
                          <p:cTn id="11" fill="hold">
                            <p:stCondLst>
                              <p:cond delay="500"/>
                            </p:stCondLst>
                            <p:childTnLst>
                              <p:par>
                                <p:cTn id="12" presetID="10" presetClass="entr" fill="hold" grpId="0" nodeType="afterEffect">
                                  <p:stCondLst>
                                    <p:cond delay="0"/>
                                  </p:stCondLst>
                                  <p:iterate>
                                    <p:tmAbs val="0"/>
                                  </p:iterate>
                                  <p:childTnLst>
                                    <p:set>
                                      <p:cBhvr>
                                        <p:cTn id="13" fill="hold"/>
                                        <p:tgtEl>
                                          <p:spTgt spid="21"/>
                                        </p:tgtEl>
                                        <p:attrNameLst>
                                          <p:attrName>style.visibility</p:attrName>
                                        </p:attrNameLst>
                                      </p:cBhvr>
                                      <p:to>
                                        <p:strVal val="visible"/>
                                      </p:to>
                                    </p:set>
                                    <p:animEffect transition="in" filter="fade">
                                      <p:cBhvr>
                                        <p:cTn id="14" dur="1000"/>
                                        <p:tgtEl>
                                          <p:spTgt spid="21"/>
                                        </p:tgtEl>
                                      </p:cBhvr>
                                    </p:animEffect>
                                  </p:childTnLst>
                                </p:cTn>
                              </p:par>
                              <p:par>
                                <p:cTn id="15" presetID="10" presetClass="entr" fill="hold" grpId="0" nodeType="withEffect">
                                  <p:stCondLst>
                                    <p:cond delay="0"/>
                                  </p:stCondLst>
                                  <p:iterate>
                                    <p:tmAbs val="0"/>
                                  </p:iterate>
                                  <p:childTnLst>
                                    <p:set>
                                      <p:cBhvr>
                                        <p:cTn id="16" fill="hold"/>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0" animBg="1" advAuto="0"/>
      <p:bldP spid="224" grpId="0" animBg="1" advAuto="0"/>
      <p:bldP spid="21" grpId="0" animBg="1" advAuto="0"/>
      <p:bldP spid="22" grpId="0"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B5EA3-5ED1-43F3-A008-72D904510A0E}"/>
              </a:ext>
            </a:extLst>
          </p:cNvPr>
          <p:cNvSpPr>
            <a:spLocks noGrp="1"/>
          </p:cNvSpPr>
          <p:nvPr>
            <p:ph type="title"/>
          </p:nvPr>
        </p:nvSpPr>
        <p:spPr/>
        <p:txBody>
          <a:bodyPr/>
          <a:lstStyle/>
          <a:p>
            <a:r>
              <a:rPr lang="en-US" dirty="0"/>
              <a:t>Script: Slide5 </a:t>
            </a:r>
          </a:p>
        </p:txBody>
      </p:sp>
      <p:graphicFrame>
        <p:nvGraphicFramePr>
          <p:cNvPr id="3" name="Table 2">
            <a:extLst>
              <a:ext uri="{FF2B5EF4-FFF2-40B4-BE49-F238E27FC236}">
                <a16:creationId xmlns:a16="http://schemas.microsoft.com/office/drawing/2014/main" id="{605A6749-E0D5-4AA6-90C4-0D65AE5C5A2C}"/>
              </a:ext>
            </a:extLst>
          </p:cNvPr>
          <p:cNvGraphicFramePr>
            <a:graphicFrameLocks noGrp="1"/>
          </p:cNvGraphicFramePr>
          <p:nvPr>
            <p:extLst>
              <p:ext uri="{D42A27DB-BD31-4B8C-83A1-F6EECF244321}">
                <p14:modId xmlns:p14="http://schemas.microsoft.com/office/powerpoint/2010/main" val="2417920514"/>
              </p:ext>
            </p:extLst>
          </p:nvPr>
        </p:nvGraphicFramePr>
        <p:xfrm>
          <a:off x="271356" y="1680274"/>
          <a:ext cx="11649288" cy="2613660"/>
        </p:xfrm>
        <a:graphic>
          <a:graphicData uri="http://schemas.openxmlformats.org/drawingml/2006/table">
            <a:tbl>
              <a:tblPr firstRow="1" bandRow="1">
                <a:tableStyleId>{00A15C55-8517-42AA-B614-E9B94910E393}</a:tableStyleId>
              </a:tblPr>
              <a:tblGrid>
                <a:gridCol w="5824644">
                  <a:extLst>
                    <a:ext uri="{9D8B030D-6E8A-4147-A177-3AD203B41FA5}">
                      <a16:colId xmlns:a16="http://schemas.microsoft.com/office/drawing/2014/main" val="3923603728"/>
                    </a:ext>
                  </a:extLst>
                </a:gridCol>
                <a:gridCol w="5824644">
                  <a:extLst>
                    <a:ext uri="{9D8B030D-6E8A-4147-A177-3AD203B41FA5}">
                      <a16:colId xmlns:a16="http://schemas.microsoft.com/office/drawing/2014/main" val="2112505351"/>
                    </a:ext>
                  </a:extLst>
                </a:gridCol>
              </a:tblGrid>
              <a:tr h="365760">
                <a:tc>
                  <a:txBody>
                    <a:bodyPr/>
                    <a:lstStyle/>
                    <a:p>
                      <a:r>
                        <a:rPr lang="en-US" dirty="0"/>
                        <a:t>ENGLISH External</a:t>
                      </a:r>
                    </a:p>
                  </a:txBody>
                  <a:tcPr/>
                </a:tc>
                <a:tc>
                  <a:txBody>
                    <a:bodyPr/>
                    <a:lstStyle/>
                    <a:p>
                      <a:pPr algn="r"/>
                      <a:r>
                        <a:rPr lang="en-US" sz="1000" dirty="0"/>
                        <a:t>Chinese</a:t>
                      </a:r>
                    </a:p>
                  </a:txBody>
                  <a:tcPr/>
                </a:tc>
                <a:extLst>
                  <a:ext uri="{0D108BD9-81ED-4DB2-BD59-A6C34878D82A}">
                    <a16:rowId xmlns:a16="http://schemas.microsoft.com/office/drawing/2014/main" val="1634087227"/>
                  </a:ext>
                </a:extLst>
              </a:tr>
              <a:tr h="1045769">
                <a:tc>
                  <a:txBody>
                    <a:bodyPr/>
                    <a:lstStyle/>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We have revised our entire Supplier Code of Conduct and have added some new sections.  </a:t>
                      </a:r>
                    </a:p>
                    <a:p>
                      <a:pPr marL="0" marR="0">
                        <a:lnSpc>
                          <a:spcPct val="107000"/>
                        </a:lnSpc>
                        <a:spcBef>
                          <a:spcPts val="0"/>
                        </a:spcBef>
                        <a:spcAft>
                          <a:spcPts val="0"/>
                        </a:spcAft>
                      </a:pPr>
                      <a:endParaRPr lang="en-US" sz="1000" dirty="0">
                        <a:effectLst/>
                        <a:latin typeface="Archivo" pitchFamily="2" charset="0"/>
                        <a:ea typeface="Archivo" pitchFamily="2" charset="0"/>
                        <a:cs typeface="Archivo" pitchFamily="2" charset="0"/>
                      </a:endParaRPr>
                    </a:p>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It is important that you understand that everything within ‘The Supplier Code</a:t>
                      </a:r>
                      <a:r>
                        <a:rPr lang="en-US" sz="1000" dirty="0">
                          <a:effectLst/>
                          <a:latin typeface="Archivo" pitchFamily="2" charset="0"/>
                          <a:ea typeface="Archivo" pitchFamily="2" charset="0"/>
                          <a:cs typeface="Times New Roman" panose="02020603050405020304" pitchFamily="18" charset="0"/>
                        </a:rPr>
                        <a:t> </a:t>
                      </a:r>
                      <a:r>
                        <a:rPr lang="en-US" sz="1000" dirty="0">
                          <a:effectLst/>
                          <a:latin typeface="Archivo" pitchFamily="2" charset="0"/>
                          <a:ea typeface="Archivo" pitchFamily="2" charset="0"/>
                          <a:cs typeface="Archivo" pitchFamily="2" charset="0"/>
                        </a:rPr>
                        <a:t>’ is relevant and necessary.  </a:t>
                      </a:r>
                      <a:endParaRPr lang="en-US" sz="10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 </a:t>
                      </a:r>
                      <a:endParaRPr lang="en-US" sz="1000" dirty="0">
                        <a:effectLst/>
                        <a:latin typeface="Archivo" pitchFamily="2" charset="0"/>
                        <a:ea typeface="Archivo" pitchFamily="2" charset="0"/>
                        <a:cs typeface="Times New Roman" panose="02020603050405020304" pitchFamily="18" charset="0"/>
                      </a:endParaRPr>
                    </a:p>
                    <a:p>
                      <a:pPr marL="0" marR="0">
                        <a:spcBef>
                          <a:spcPts val="0"/>
                        </a:spcBef>
                        <a:spcAft>
                          <a:spcPts val="0"/>
                        </a:spcAft>
                      </a:pPr>
                      <a:r>
                        <a:rPr lang="en-US" sz="1000" dirty="0">
                          <a:effectLst/>
                          <a:latin typeface="Archivo" pitchFamily="2" charset="0"/>
                          <a:ea typeface="Archivo" pitchFamily="2" charset="0"/>
                        </a:rPr>
                        <a:t>We recommend that each o</a:t>
                      </a:r>
                      <a:r>
                        <a:rPr lang="en-US" altLang="zh-CN" sz="1000" dirty="0">
                          <a:effectLst/>
                          <a:latin typeface="Archivo" pitchFamily="2" charset="0"/>
                          <a:ea typeface="Archivo" pitchFamily="2" charset="0"/>
                        </a:rPr>
                        <a:t>f</a:t>
                      </a:r>
                      <a:r>
                        <a:rPr lang="en-US" sz="1000" dirty="0">
                          <a:effectLst/>
                          <a:latin typeface="Archivo" pitchFamily="2" charset="0"/>
                          <a:ea typeface="Archivo" pitchFamily="2" charset="0"/>
                        </a:rPr>
                        <a:t> our suppliers review ‘The Supplier Code’ internally with your management teams.  </a:t>
                      </a:r>
                    </a:p>
                    <a:p>
                      <a:pPr marL="0" marR="0">
                        <a:spcBef>
                          <a:spcPts val="0"/>
                        </a:spcBef>
                        <a:spcAft>
                          <a:spcPts val="0"/>
                        </a:spcAft>
                      </a:pPr>
                      <a:r>
                        <a:rPr lang="en-US" sz="1000" dirty="0">
                          <a:effectLst/>
                          <a:latin typeface="Archivo" pitchFamily="2" charset="0"/>
                          <a:ea typeface="Archivo" pitchFamily="2" charset="0"/>
                        </a:rPr>
                        <a:t>This will help ensure you can identify any gaps in your own Code of Conduct that need to be revised to align with Autoliv’s Code of Conduct</a:t>
                      </a:r>
                      <a:r>
                        <a:rPr lang="en-US" sz="1000" b="1" dirty="0">
                          <a:solidFill>
                            <a:srgbClr val="FF0000"/>
                          </a:solidFill>
                          <a:effectLst/>
                          <a:latin typeface="Archivo" pitchFamily="2" charset="0"/>
                          <a:ea typeface="Archivo" pitchFamily="2" charset="0"/>
                        </a:rPr>
                        <a:t>.  </a:t>
                      </a:r>
                    </a:p>
                    <a:p>
                      <a:pPr marL="0" marR="0">
                        <a:spcBef>
                          <a:spcPts val="0"/>
                        </a:spcBef>
                        <a:spcAft>
                          <a:spcPts val="0"/>
                        </a:spcAft>
                      </a:pPr>
                      <a:endParaRPr lang="en-US" sz="1000" b="1" dirty="0">
                        <a:solidFill>
                          <a:srgbClr val="FF0000"/>
                        </a:solidFill>
                        <a:effectLst/>
                        <a:latin typeface="Archivo" pitchFamily="2" charset="0"/>
                        <a:ea typeface="Archivo" pitchFamily="2" charset="0"/>
                      </a:endParaRPr>
                    </a:p>
                    <a:p>
                      <a:pPr marL="0" marR="0">
                        <a:spcBef>
                          <a:spcPts val="0"/>
                        </a:spcBef>
                        <a:spcAft>
                          <a:spcPts val="0"/>
                        </a:spcAft>
                      </a:pPr>
                      <a:r>
                        <a:rPr lang="en-US" sz="1000" b="1" dirty="0">
                          <a:solidFill>
                            <a:srgbClr val="FF0000"/>
                          </a:solidFill>
                          <a:effectLst/>
                          <a:latin typeface="Archivo" pitchFamily="2" charset="0"/>
                          <a:ea typeface="Archivo" pitchFamily="2" charset="0"/>
                        </a:rPr>
                        <a:t>You will also need to develop an internal strategy for cascading these requirements to your sub-suppliers.</a:t>
                      </a:r>
                      <a:r>
                        <a:rPr lang="en-US" sz="1000" dirty="0">
                          <a:effectLst/>
                        </a:rPr>
                        <a:t> </a:t>
                      </a:r>
                    </a:p>
                    <a:p>
                      <a:pPr marL="0" marR="0">
                        <a:spcBef>
                          <a:spcPts val="0"/>
                        </a:spcBef>
                        <a:spcAft>
                          <a:spcPts val="0"/>
                        </a:spcAft>
                      </a:pPr>
                      <a:endParaRPr lang="en-US" dirty="0"/>
                    </a:p>
                  </a:txBody>
                  <a:tcPr/>
                </a:tc>
                <a:tc>
                  <a:txBody>
                    <a:bodyPr/>
                    <a:lstStyle/>
                    <a:p>
                      <a:pPr algn="l"/>
                      <a:r>
                        <a:rPr lang="zh-CN" altLang="en-US" sz="1000" dirty="0"/>
                        <a:t>我们修订了整个供应商行为准则并添加了一些新部分。</a:t>
                      </a:r>
                      <a:endParaRPr lang="en-US" altLang="zh-CN" sz="1000" dirty="0"/>
                    </a:p>
                    <a:p>
                      <a:pPr algn="l"/>
                      <a:endParaRPr lang="en-US" sz="1000" dirty="0"/>
                    </a:p>
                    <a:p>
                      <a:pPr algn="l"/>
                      <a:r>
                        <a:rPr lang="zh-CN" altLang="en-US" sz="1000" dirty="0"/>
                        <a:t>了解“供应商准则”中的所有内容都是相关且必要的，这一点很重要。</a:t>
                      </a:r>
                      <a:endParaRPr lang="en-US" sz="1000" dirty="0"/>
                    </a:p>
                    <a:p>
                      <a:pPr algn="l"/>
                      <a:endParaRPr lang="en-US" sz="1000" dirty="0"/>
                    </a:p>
                    <a:p>
                      <a:pPr algn="l"/>
                      <a:endParaRPr lang="en-US" sz="1000" dirty="0"/>
                    </a:p>
                    <a:p>
                      <a:pPr algn="l"/>
                      <a:r>
                        <a:rPr lang="zh-CN" altLang="en-US" sz="1000" dirty="0"/>
                        <a:t>我们建议我们的每个供应商与您的管理团队一起在内部审查“供应商准则”。</a:t>
                      </a:r>
                      <a:endParaRPr lang="en-US" altLang="zh-CN" sz="1000" dirty="0">
                        <a:highlight>
                          <a:srgbClr val="FFFF00"/>
                        </a:highlight>
                      </a:endParaRPr>
                    </a:p>
                    <a:p>
                      <a:pPr algn="l"/>
                      <a:endParaRPr lang="en-US" sz="1000" dirty="0"/>
                    </a:p>
                    <a:p>
                      <a:pPr algn="l"/>
                      <a:r>
                        <a:rPr lang="zh-CN" altLang="en-US" sz="1000" dirty="0"/>
                        <a:t>这将有助于确保您能够找出您自己的行为准则中需要修改的任何漏洞，以与奥托立夫的行为准则保持一致。</a:t>
                      </a:r>
                      <a:endParaRPr lang="en-US" altLang="zh-CN" sz="1000" dirty="0"/>
                    </a:p>
                    <a:p>
                      <a:pPr algn="l"/>
                      <a:endParaRPr lang="en-US" sz="1000" dirty="0"/>
                    </a:p>
                    <a:p>
                      <a:pPr algn="l"/>
                      <a:r>
                        <a:rPr lang="zh-CN" altLang="en-US" sz="1000" dirty="0"/>
                        <a:t>您还需要制定内部策略，将这些要求传递给您的次级供应商。</a:t>
                      </a:r>
                      <a:endParaRPr lang="en-US" sz="1000" dirty="0"/>
                    </a:p>
                  </a:txBody>
                  <a:tcPr/>
                </a:tc>
                <a:extLst>
                  <a:ext uri="{0D108BD9-81ED-4DB2-BD59-A6C34878D82A}">
                    <a16:rowId xmlns:a16="http://schemas.microsoft.com/office/drawing/2014/main" val="1519424567"/>
                  </a:ext>
                </a:extLst>
              </a:tr>
            </a:tbl>
          </a:graphicData>
        </a:graphic>
      </p:graphicFrame>
    </p:spTree>
    <p:extLst>
      <p:ext uri="{BB962C8B-B14F-4D97-AF65-F5344CB8AC3E}">
        <p14:creationId xmlns:p14="http://schemas.microsoft.com/office/powerpoint/2010/main" val="2268382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9B28BF8-6687-4BF8-A45E-564C9F23C469}"/>
              </a:ext>
            </a:extLst>
          </p:cNvPr>
          <p:cNvSpPr>
            <a:spLocks noGrp="1"/>
          </p:cNvSpPr>
          <p:nvPr>
            <p:ph type="body" sz="quarter" idx="14"/>
          </p:nvPr>
        </p:nvSpPr>
        <p:spPr>
          <a:xfrm>
            <a:off x="5298364" y="2709225"/>
            <a:ext cx="6064961" cy="1439549"/>
          </a:xfrm>
        </p:spPr>
        <p:txBody>
          <a:bodyPr/>
          <a:lstStyle/>
          <a:p>
            <a:r>
              <a:rPr lang="zh-CN" altLang="en-US" sz="2400" dirty="0"/>
              <a:t>气候与可持续发展目标</a:t>
            </a:r>
            <a:endParaRPr lang="en-US" altLang="zh-CN" sz="2400" dirty="0"/>
          </a:p>
          <a:p>
            <a:r>
              <a:rPr lang="zh-CN" altLang="en-US" sz="2400" dirty="0"/>
              <a:t>将准则传递整个价值链</a:t>
            </a:r>
            <a:endParaRPr lang="en-US" altLang="zh-CN" sz="2400" dirty="0">
              <a:highlight>
                <a:srgbClr val="FF0000"/>
              </a:highlight>
            </a:endParaRPr>
          </a:p>
          <a:p>
            <a:r>
              <a:rPr lang="zh-CN" altLang="en-US" sz="2400" dirty="0"/>
              <a:t>冲突矿产尽职调查</a:t>
            </a:r>
            <a:endParaRPr lang="en-US" sz="2400" dirty="0"/>
          </a:p>
        </p:txBody>
      </p:sp>
      <p:pic>
        <p:nvPicPr>
          <p:cNvPr id="17" name="Picture 16">
            <a:extLst>
              <a:ext uri="{FF2B5EF4-FFF2-40B4-BE49-F238E27FC236}">
                <a16:creationId xmlns:a16="http://schemas.microsoft.com/office/drawing/2014/main" id="{B1DAE3FE-1845-4193-8024-5D6BBBE9832D}"/>
              </a:ext>
            </a:extLst>
          </p:cNvPr>
          <p:cNvPicPr>
            <a:picLocks noChangeAspect="1"/>
          </p:cNvPicPr>
          <p:nvPr/>
        </p:nvPicPr>
        <p:blipFill>
          <a:blip r:embed="rId3"/>
          <a:stretch>
            <a:fillRect/>
          </a:stretch>
        </p:blipFill>
        <p:spPr>
          <a:xfrm>
            <a:off x="-1" y="942968"/>
            <a:ext cx="4850527" cy="5915032"/>
          </a:xfrm>
          <a:prstGeom prst="rect">
            <a:avLst/>
          </a:prstGeom>
        </p:spPr>
      </p:pic>
      <p:sp>
        <p:nvSpPr>
          <p:cNvPr id="7" name="Rectangle 6">
            <a:extLst>
              <a:ext uri="{FF2B5EF4-FFF2-40B4-BE49-F238E27FC236}">
                <a16:creationId xmlns:a16="http://schemas.microsoft.com/office/drawing/2014/main" id="{D987539A-578C-4D04-A4E4-1EBB21DFD82B}"/>
              </a:ext>
            </a:extLst>
          </p:cNvPr>
          <p:cNvSpPr/>
          <p:nvPr/>
        </p:nvSpPr>
        <p:spPr>
          <a:xfrm>
            <a:off x="0" y="0"/>
            <a:ext cx="12192000" cy="94296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2400" dirty="0"/>
              <a:t>亮点和例子</a:t>
            </a:r>
            <a:endParaRPr lang="en-US" sz="1400" dirty="0">
              <a:solidFill>
                <a:schemeClr val="bg1"/>
              </a:solidFill>
            </a:endParaRPr>
          </a:p>
        </p:txBody>
      </p:sp>
    </p:spTree>
    <p:extLst>
      <p:ext uri="{BB962C8B-B14F-4D97-AF65-F5344CB8AC3E}">
        <p14:creationId xmlns:p14="http://schemas.microsoft.com/office/powerpoint/2010/main" val="1947825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B5EA3-5ED1-43F3-A008-72D904510A0E}"/>
              </a:ext>
            </a:extLst>
          </p:cNvPr>
          <p:cNvSpPr>
            <a:spLocks noGrp="1"/>
          </p:cNvSpPr>
          <p:nvPr>
            <p:ph type="title"/>
          </p:nvPr>
        </p:nvSpPr>
        <p:spPr/>
        <p:txBody>
          <a:bodyPr>
            <a:normAutofit fontScale="90000"/>
          </a:bodyPr>
          <a:lstStyle/>
          <a:p>
            <a:r>
              <a:rPr lang="en-US" dirty="0"/>
              <a:t>Script: Slide 6</a:t>
            </a:r>
            <a:br>
              <a:rPr lang="en-US" dirty="0"/>
            </a:br>
            <a:br>
              <a:rPr lang="en-US" dirty="0"/>
            </a:br>
            <a:endParaRPr lang="en-US" dirty="0"/>
          </a:p>
        </p:txBody>
      </p:sp>
      <p:graphicFrame>
        <p:nvGraphicFramePr>
          <p:cNvPr id="4" name="Table 4">
            <a:extLst>
              <a:ext uri="{FF2B5EF4-FFF2-40B4-BE49-F238E27FC236}">
                <a16:creationId xmlns:a16="http://schemas.microsoft.com/office/drawing/2014/main" id="{A2D23685-F525-401D-AE3B-9D67DB7EA549}"/>
              </a:ext>
            </a:extLst>
          </p:cNvPr>
          <p:cNvGraphicFramePr>
            <a:graphicFrameLocks noGrp="1"/>
          </p:cNvGraphicFramePr>
          <p:nvPr>
            <p:extLst>
              <p:ext uri="{D42A27DB-BD31-4B8C-83A1-F6EECF244321}">
                <p14:modId xmlns:p14="http://schemas.microsoft.com/office/powerpoint/2010/main" val="1861282119"/>
              </p:ext>
            </p:extLst>
          </p:nvPr>
        </p:nvGraphicFramePr>
        <p:xfrm>
          <a:off x="205740" y="798686"/>
          <a:ext cx="11811000" cy="5510512"/>
        </p:xfrm>
        <a:graphic>
          <a:graphicData uri="http://schemas.openxmlformats.org/drawingml/2006/table">
            <a:tbl>
              <a:tblPr firstRow="1" bandRow="1">
                <a:tableStyleId>{00A15C55-8517-42AA-B614-E9B94910E393}</a:tableStyleId>
              </a:tblPr>
              <a:tblGrid>
                <a:gridCol w="5890260">
                  <a:extLst>
                    <a:ext uri="{9D8B030D-6E8A-4147-A177-3AD203B41FA5}">
                      <a16:colId xmlns:a16="http://schemas.microsoft.com/office/drawing/2014/main" val="1547004760"/>
                    </a:ext>
                  </a:extLst>
                </a:gridCol>
                <a:gridCol w="5920740">
                  <a:extLst>
                    <a:ext uri="{9D8B030D-6E8A-4147-A177-3AD203B41FA5}">
                      <a16:colId xmlns:a16="http://schemas.microsoft.com/office/drawing/2014/main" val="1686418222"/>
                    </a:ext>
                  </a:extLst>
                </a:gridCol>
              </a:tblGrid>
              <a:tr h="374632">
                <a:tc>
                  <a:txBody>
                    <a:bodyPr/>
                    <a:lstStyle/>
                    <a:p>
                      <a:r>
                        <a:rPr lang="en-US" dirty="0"/>
                        <a:t>ENGLISH</a:t>
                      </a:r>
                    </a:p>
                  </a:txBody>
                  <a:tcPr/>
                </a:tc>
                <a:tc>
                  <a:txBody>
                    <a:bodyPr/>
                    <a:lstStyle/>
                    <a:p>
                      <a:r>
                        <a:rPr lang="en-US" dirty="0"/>
                        <a:t>Chinese</a:t>
                      </a:r>
                    </a:p>
                  </a:txBody>
                  <a:tcPr/>
                </a:tc>
                <a:extLst>
                  <a:ext uri="{0D108BD9-81ED-4DB2-BD59-A6C34878D82A}">
                    <a16:rowId xmlns:a16="http://schemas.microsoft.com/office/drawing/2014/main" val="2444356517"/>
                  </a:ext>
                </a:extLst>
              </a:tr>
              <a:tr h="720716">
                <a:tc>
                  <a:txBody>
                    <a:bodyPr/>
                    <a:lstStyle/>
                    <a:p>
                      <a:pPr marL="0" marR="0">
                        <a:lnSpc>
                          <a:spcPct val="107000"/>
                        </a:lnSpc>
                        <a:spcBef>
                          <a:spcPts val="0"/>
                        </a:spcBef>
                        <a:spcAft>
                          <a:spcPts val="0"/>
                        </a:spcAft>
                      </a:pPr>
                      <a:r>
                        <a:rPr lang="en-US" sz="1000" b="1" dirty="0">
                          <a:effectLst/>
                          <a:latin typeface="Archivo" pitchFamily="2" charset="0"/>
                          <a:ea typeface="Archivo" pitchFamily="2" charset="0"/>
                          <a:cs typeface="Archivo" pitchFamily="2" charset="0"/>
                        </a:rPr>
                        <a:t>Climate &amp; Sustainability Targets</a:t>
                      </a:r>
                      <a:endParaRPr lang="en-US" sz="10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You have been using the same sub-supplier for years, but when you asked them about a GHG Emissions reduction strategy or Climate targets, they indicate to you that they will not be developing any type of climate program as they don’t think climate change is real.  </a:t>
                      </a:r>
                      <a:endParaRPr lang="en-US" sz="10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What would you do?</a:t>
                      </a:r>
                      <a:endParaRPr lang="en-US" sz="10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As part of Autoliv’s Supplier Code of Conduct, it is mandatory for our suppliers to have or develop climate ambitions and targets aligned with Autoliv’s Climate Strategy. </a:t>
                      </a:r>
                    </a:p>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This is also a requirement that is increasingly enforced by our customers. </a:t>
                      </a:r>
                    </a:p>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In this case, the supplier must commit to implementing a Climate Strategy included GHG Emission reduction targets and passing it on to its employees and sub-suppliers.</a:t>
                      </a:r>
                      <a:endParaRPr lang="en-US" sz="10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000" b="1" dirty="0">
                          <a:effectLst/>
                          <a:latin typeface="Archivo" pitchFamily="2" charset="0"/>
                          <a:ea typeface="Archivo" pitchFamily="2" charset="0"/>
                          <a:cs typeface="Archivo" pitchFamily="2" charset="0"/>
                        </a:rPr>
                        <a:t>Cascade The Code to Entire Value Chain</a:t>
                      </a:r>
                      <a:endParaRPr lang="en-US" sz="10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You are in the process of nominating a new supplier to supply Autoliv with raw materials. </a:t>
                      </a:r>
                    </a:p>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The supplier is known in the market for operating in high-risk countries. </a:t>
                      </a:r>
                    </a:p>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During the onboarding process, he states that he does not have a Code of Conduct and does not think it is important to implement one. </a:t>
                      </a:r>
                      <a:endParaRPr lang="en-US" sz="10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What would you do?</a:t>
                      </a:r>
                      <a:endParaRPr lang="en-US" sz="10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As part of Autoliv's sustainability audits, it is mandatory for our suppliers to have or develop their own Code of Conduct. </a:t>
                      </a:r>
                    </a:p>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In this way, Autoliv ensures that our suppliers follow the same principles as we do. </a:t>
                      </a:r>
                    </a:p>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This is also a requirement that is increasingly enforced by our customers. </a:t>
                      </a:r>
                    </a:p>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In this case, the supplier must commit to implementing a Code of Conduct and passing it on to its employees and sub-suppliers.</a:t>
                      </a:r>
                      <a:endParaRPr lang="en-US" sz="10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000" b="1" dirty="0">
                          <a:effectLst/>
                          <a:latin typeface="Archivo" pitchFamily="2" charset="0"/>
                          <a:ea typeface="Archivo" pitchFamily="2" charset="0"/>
                          <a:cs typeface="Archivo" pitchFamily="2" charset="0"/>
                        </a:rPr>
                        <a:t>Conflict Minerals Due Diligence</a:t>
                      </a:r>
                      <a:endParaRPr lang="en-US" sz="10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You have just read an article on regarding a gold smelter that has been fined for human rights violations and forced labor.  </a:t>
                      </a:r>
                    </a:p>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You know that this smelter sources gold to you and ultimately ends up in Autoliv parts.  </a:t>
                      </a:r>
                      <a:endParaRPr lang="en-US" sz="10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What would you do?</a:t>
                      </a:r>
                      <a:endParaRPr lang="en-US" sz="10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Autoliv has taken a strong stance against human rights violations and forced labor.  </a:t>
                      </a:r>
                    </a:p>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We do not want our company linked to any business that does not fairly deal with their employees.  </a:t>
                      </a:r>
                    </a:p>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All business transactions with these smelters should be terminated immediately.</a:t>
                      </a:r>
                      <a:endParaRPr lang="en-US" sz="1000" dirty="0">
                        <a:effectLst/>
                        <a:latin typeface="Archivo" pitchFamily="2" charset="0"/>
                        <a:ea typeface="Archivo" pitchFamily="2" charset="0"/>
                        <a:cs typeface="Times New Roman" panose="02020603050405020304" pitchFamily="18" charset="0"/>
                      </a:endParaRPr>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0" dirty="0"/>
                        <a:t>气候与可持续发展目标</a:t>
                      </a:r>
                      <a:endParaRPr lang="en-US" altLang="zh-CN"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0" dirty="0"/>
                        <a:t>您多年来一直在使用同一个次级供应商，但当您向他们询问温室气体减排战略或气候目标时，他们向您表示他们不会制定任何类型的气候计划，因为他们不认为气候变化 是真实的。</a:t>
                      </a:r>
                      <a:endParaRPr lang="en-US" altLang="zh-CN"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0" dirty="0"/>
                        <a:t>你会怎么做？</a:t>
                      </a:r>
                      <a:endParaRPr lang="en-US" altLang="zh-CN"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0" dirty="0"/>
                        <a:t>作为奥托立夫供应商行为准则的一部分，我们的供应商必须拥有或制定与奥托立夫气候战略相一致的气候雄心和目标。</a:t>
                      </a:r>
                      <a:endParaRPr lang="en-US" altLang="zh-CN"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0" dirty="0"/>
                        <a:t>这也是我们的客户越来越多地执行的要求。</a:t>
                      </a: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0" dirty="0"/>
                        <a:t>在这种情况下，供应商必须承诺实施气候战略，包括温室气体减排目标，并将其传递给其员工和次级供应商。</a:t>
                      </a:r>
                      <a:endParaRPr lang="en-US" altLang="zh-CN"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0" dirty="0"/>
                        <a:t>将传递准则到整个价值链</a:t>
                      </a:r>
                      <a:endParaRPr lang="en-US" altLang="zh-CN"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0" dirty="0"/>
                        <a:t>您正在指定一家新供应商为奥托立夫供应原材料</a:t>
                      </a:r>
                      <a:endParaRPr lang="en-US" altLang="zh-CN"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0" dirty="0"/>
                        <a:t>该供应商因在高风险国家开展业务而在市场上广为人知。</a:t>
                      </a: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0" dirty="0"/>
                        <a:t>在引入过程中，他表示他没有行为准则，并且认为实施准则并不重要。</a:t>
                      </a:r>
                      <a:endParaRPr lang="en-US" altLang="zh-CN" sz="1000" dirty="0">
                        <a:highlight>
                          <a:srgbClr val="FF00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0" dirty="0"/>
                        <a:t>你会怎么做？</a:t>
                      </a:r>
                      <a:endParaRPr lang="en-US" altLang="zh-CN"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0" dirty="0"/>
                        <a:t>作为奥托立夫可持续发展审计的一部分，我们的供应商必须拥有或制定自己的行为准则。</a:t>
                      </a:r>
                      <a:endParaRPr lang="en-US" altLang="zh-CN"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0" dirty="0"/>
                        <a:t>通过这种方式，奥托立夫确保我们的供应商遵循与我们相同的原则。</a:t>
                      </a:r>
                      <a:endParaRPr lang="en-US" altLang="zh-CN"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0" dirty="0"/>
                        <a:t>这也是我们的客户越来越多地执行的要求。</a:t>
                      </a:r>
                      <a:endParaRPr lang="en-US" altLang="zh-CN"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0" dirty="0"/>
                        <a:t>在这种情况下，供应商必须承诺实施行为准则并将其传递给其员工和次级供应商。</a:t>
                      </a:r>
                      <a:endParaRPr lang="en-US" altLang="zh-CN"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0" dirty="0"/>
                        <a:t>冲突矿产尽职调查</a:t>
                      </a:r>
                      <a:endParaRPr lang="en-US" altLang="zh-CN"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0" dirty="0"/>
                        <a:t>您刚刚阅读了一篇关于因侵犯人权和强迫劳动而被罚款的黄金冶炼厂的文章。</a:t>
                      </a:r>
                      <a:endParaRPr lang="en-US" altLang="zh-CN"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0" dirty="0"/>
                        <a:t>您知道这家冶炼厂为您采购黄金并最终制成奥托立夫零件。</a:t>
                      </a:r>
                      <a:endParaRPr lang="en-US" altLang="zh-CN"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0" dirty="0"/>
                        <a:t>你会怎么做？</a:t>
                      </a:r>
                      <a:endParaRPr lang="en-US" altLang="zh-CN"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0" dirty="0"/>
                        <a:t>奥托立夫对侵犯人权和强迫劳动采取了强硬立场。</a:t>
                      </a:r>
                      <a:endParaRPr lang="en-US" altLang="zh-CN"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0" dirty="0"/>
                        <a:t>我们不希望我们的公司与任何不公平对待员工的企业有联系。</a:t>
                      </a:r>
                      <a:endParaRPr lang="en-US" altLang="zh-CN"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0" dirty="0"/>
                        <a:t>应立即终止与这些冶炼厂的所有商业交易。</a:t>
                      </a:r>
                      <a:endParaRPr lang="en-US" sz="1000" dirty="0"/>
                    </a:p>
                  </a:txBody>
                  <a:tcPr/>
                </a:tc>
                <a:extLst>
                  <a:ext uri="{0D108BD9-81ED-4DB2-BD59-A6C34878D82A}">
                    <a16:rowId xmlns:a16="http://schemas.microsoft.com/office/drawing/2014/main" val="2885748686"/>
                  </a:ext>
                </a:extLst>
              </a:tr>
            </a:tbl>
          </a:graphicData>
        </a:graphic>
      </p:graphicFrame>
    </p:spTree>
    <p:extLst>
      <p:ext uri="{BB962C8B-B14F-4D97-AF65-F5344CB8AC3E}">
        <p14:creationId xmlns:p14="http://schemas.microsoft.com/office/powerpoint/2010/main" val="870968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9B28BF8-6687-4BF8-A45E-564C9F23C469}"/>
              </a:ext>
            </a:extLst>
          </p:cNvPr>
          <p:cNvSpPr>
            <a:spLocks noGrp="1"/>
          </p:cNvSpPr>
          <p:nvPr>
            <p:ph type="body" sz="quarter" idx="14"/>
          </p:nvPr>
        </p:nvSpPr>
        <p:spPr>
          <a:xfrm>
            <a:off x="6304962" y="2056731"/>
            <a:ext cx="5410655" cy="2744537"/>
          </a:xfrm>
        </p:spPr>
        <p:txBody>
          <a:bodyPr/>
          <a:lstStyle/>
          <a:p>
            <a:r>
              <a:rPr lang="en-US" altLang="ja-JP" sz="2400" dirty="0"/>
              <a:t>2022 </a:t>
            </a:r>
            <a:r>
              <a:rPr lang="ja-JP" altLang="en-US" sz="2400" dirty="0"/>
              <a:t>年 </a:t>
            </a:r>
            <a:r>
              <a:rPr lang="en-US" altLang="ja-JP" sz="2400" dirty="0"/>
              <a:t>12 </a:t>
            </a:r>
            <a:r>
              <a:rPr lang="ja-JP" altLang="en-US" sz="2400" dirty="0"/>
              <a:t>月 </a:t>
            </a:r>
            <a:r>
              <a:rPr lang="en-US" altLang="ja-JP" sz="2400" dirty="0"/>
              <a:t>31 </a:t>
            </a:r>
            <a:r>
              <a:rPr lang="ja-JP" altLang="en-US" sz="2400" dirty="0"/>
              <a:t>日退休</a:t>
            </a:r>
            <a:endParaRPr lang="en-US" altLang="ja-JP" sz="2400" dirty="0"/>
          </a:p>
          <a:p>
            <a:r>
              <a:rPr lang="ja-JP" altLang="en-US" sz="2400" dirty="0"/>
              <a:t>自 </a:t>
            </a:r>
            <a:r>
              <a:rPr lang="en-US" altLang="ja-JP" sz="2400" dirty="0"/>
              <a:t>2023 </a:t>
            </a:r>
            <a:r>
              <a:rPr lang="ja-JP" altLang="en-US" sz="2400" dirty="0"/>
              <a:t>年 </a:t>
            </a:r>
            <a:r>
              <a:rPr lang="en-US" altLang="ja-JP" sz="2400" dirty="0"/>
              <a:t>1 </a:t>
            </a:r>
            <a:r>
              <a:rPr lang="ja-JP" altLang="en-US" sz="2400" dirty="0"/>
              <a:t>月 </a:t>
            </a:r>
            <a:r>
              <a:rPr lang="en-US" altLang="ja-JP" sz="2400" dirty="0"/>
              <a:t>1 </a:t>
            </a:r>
            <a:r>
              <a:rPr lang="ja-JP" altLang="en-US" sz="2400" dirty="0"/>
              <a:t>日起生效</a:t>
            </a:r>
            <a:endParaRPr lang="en-US" altLang="ja-JP" sz="2400" dirty="0"/>
          </a:p>
          <a:p>
            <a:r>
              <a:rPr lang="zh-CN" altLang="en-US" sz="2400" dirty="0"/>
              <a:t>现有供应商无需签约</a:t>
            </a:r>
            <a:endParaRPr lang="en-US" altLang="zh-CN" sz="2400" dirty="0"/>
          </a:p>
          <a:p>
            <a:r>
              <a:rPr lang="zh-CN" altLang="en-US" sz="2400" dirty="0"/>
              <a:t>即将公布的新供应商标准</a:t>
            </a:r>
            <a:endParaRPr lang="en-US" sz="2400" dirty="0"/>
          </a:p>
        </p:txBody>
      </p:sp>
      <p:sp>
        <p:nvSpPr>
          <p:cNvPr id="12" name="Rectangle 11">
            <a:extLst>
              <a:ext uri="{FF2B5EF4-FFF2-40B4-BE49-F238E27FC236}">
                <a16:creationId xmlns:a16="http://schemas.microsoft.com/office/drawing/2014/main" id="{5FC25D96-0FAE-4811-8C9B-0A984977682D}"/>
              </a:ext>
            </a:extLst>
          </p:cNvPr>
          <p:cNvSpPr/>
          <p:nvPr/>
        </p:nvSpPr>
        <p:spPr>
          <a:xfrm>
            <a:off x="0" y="0"/>
            <a:ext cx="12192000" cy="94296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FFFFFF"/>
                </a:solidFill>
                <a:effectLst/>
                <a:uLnTx/>
                <a:uFillTx/>
                <a:latin typeface="Archivo"/>
                <a:ea typeface="+mn-ea"/>
                <a:cs typeface="+mn-cs"/>
              </a:rPr>
              <a:t>激活修订后的供应商行为准则</a:t>
            </a:r>
            <a:endParaRPr kumimoji="0" lang="en-US" sz="1100" b="0" i="0" u="none" strike="noStrike" kern="1200" cap="none" spc="0" normalizeH="0" baseline="0" noProof="0" dirty="0">
              <a:ln>
                <a:noFill/>
              </a:ln>
              <a:solidFill>
                <a:srgbClr val="FFFFFF"/>
              </a:solidFill>
              <a:effectLst/>
              <a:uLnTx/>
              <a:uFillTx/>
              <a:latin typeface="Archivo"/>
              <a:ea typeface="+mn-ea"/>
              <a:cs typeface="+mn-cs"/>
            </a:endParaRPr>
          </a:p>
        </p:txBody>
      </p:sp>
      <p:pic>
        <p:nvPicPr>
          <p:cNvPr id="11" name="Picture 10">
            <a:extLst>
              <a:ext uri="{FF2B5EF4-FFF2-40B4-BE49-F238E27FC236}">
                <a16:creationId xmlns:a16="http://schemas.microsoft.com/office/drawing/2014/main" id="{C0C9AB89-F2DC-4CFB-B6BD-CCB251E5DDC2}"/>
              </a:ext>
            </a:extLst>
          </p:cNvPr>
          <p:cNvPicPr>
            <a:picLocks noChangeAspect="1"/>
          </p:cNvPicPr>
          <p:nvPr/>
        </p:nvPicPr>
        <p:blipFill>
          <a:blip r:embed="rId3"/>
          <a:stretch>
            <a:fillRect/>
          </a:stretch>
        </p:blipFill>
        <p:spPr>
          <a:xfrm>
            <a:off x="5341" y="1029292"/>
            <a:ext cx="3077155" cy="2634509"/>
          </a:xfrm>
          <a:prstGeom prst="rect">
            <a:avLst/>
          </a:prstGeom>
        </p:spPr>
      </p:pic>
      <p:pic>
        <p:nvPicPr>
          <p:cNvPr id="7" name="Picture 6">
            <a:extLst>
              <a:ext uri="{FF2B5EF4-FFF2-40B4-BE49-F238E27FC236}">
                <a16:creationId xmlns:a16="http://schemas.microsoft.com/office/drawing/2014/main" id="{0E0AE92F-FF58-4681-A9FC-041231E20C6D}"/>
              </a:ext>
            </a:extLst>
          </p:cNvPr>
          <p:cNvPicPr>
            <a:picLocks noChangeAspect="1"/>
          </p:cNvPicPr>
          <p:nvPr/>
        </p:nvPicPr>
        <p:blipFill>
          <a:blip r:embed="rId4"/>
          <a:stretch>
            <a:fillRect/>
          </a:stretch>
        </p:blipFill>
        <p:spPr>
          <a:xfrm rot="353443">
            <a:off x="2143415" y="2696911"/>
            <a:ext cx="3609975" cy="3905250"/>
          </a:xfrm>
          <a:prstGeom prst="rect">
            <a:avLst/>
          </a:prstGeom>
        </p:spPr>
      </p:pic>
      <p:sp>
        <p:nvSpPr>
          <p:cNvPr id="10" name="Oval 9">
            <a:extLst>
              <a:ext uri="{FF2B5EF4-FFF2-40B4-BE49-F238E27FC236}">
                <a16:creationId xmlns:a16="http://schemas.microsoft.com/office/drawing/2014/main" id="{512DD0F5-3693-4E71-8127-5D9A17E026B0}"/>
              </a:ext>
            </a:extLst>
          </p:cNvPr>
          <p:cNvSpPr/>
          <p:nvPr/>
        </p:nvSpPr>
        <p:spPr>
          <a:xfrm rot="582778">
            <a:off x="2378912" y="3542185"/>
            <a:ext cx="588014" cy="82837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err="1">
              <a:ln>
                <a:noFill/>
              </a:ln>
              <a:solidFill>
                <a:srgbClr val="FFFFFF"/>
              </a:solidFill>
              <a:effectLst/>
              <a:uLnTx/>
              <a:uFillTx/>
              <a:latin typeface="Archivo"/>
              <a:ea typeface="+mn-ea"/>
              <a:cs typeface="+mn-cs"/>
            </a:endParaRPr>
          </a:p>
        </p:txBody>
      </p:sp>
    </p:spTree>
    <p:extLst>
      <p:ext uri="{BB962C8B-B14F-4D97-AF65-F5344CB8AC3E}">
        <p14:creationId xmlns:p14="http://schemas.microsoft.com/office/powerpoint/2010/main" val="1622604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B5EA3-5ED1-43F3-A008-72D904510A0E}"/>
              </a:ext>
            </a:extLst>
          </p:cNvPr>
          <p:cNvSpPr>
            <a:spLocks noGrp="1"/>
          </p:cNvSpPr>
          <p:nvPr>
            <p:ph type="title"/>
          </p:nvPr>
        </p:nvSpPr>
        <p:spPr/>
        <p:txBody>
          <a:bodyPr>
            <a:normAutofit fontScale="90000"/>
          </a:bodyPr>
          <a:lstStyle/>
          <a:p>
            <a:r>
              <a:rPr lang="en-US" dirty="0"/>
              <a:t>Script: Slide 7</a:t>
            </a:r>
            <a:br>
              <a:rPr lang="en-US" dirty="0"/>
            </a:br>
            <a:br>
              <a:rPr lang="en-US" dirty="0"/>
            </a:br>
            <a:endParaRPr lang="en-US" dirty="0"/>
          </a:p>
        </p:txBody>
      </p:sp>
      <p:graphicFrame>
        <p:nvGraphicFramePr>
          <p:cNvPr id="5" name="Table 4">
            <a:extLst>
              <a:ext uri="{FF2B5EF4-FFF2-40B4-BE49-F238E27FC236}">
                <a16:creationId xmlns:a16="http://schemas.microsoft.com/office/drawing/2014/main" id="{A152EAF8-8FEA-4D39-BE43-DBF98643D597}"/>
              </a:ext>
            </a:extLst>
          </p:cNvPr>
          <p:cNvGraphicFramePr>
            <a:graphicFrameLocks noGrp="1"/>
          </p:cNvGraphicFramePr>
          <p:nvPr>
            <p:extLst>
              <p:ext uri="{D42A27DB-BD31-4B8C-83A1-F6EECF244321}">
                <p14:modId xmlns:p14="http://schemas.microsoft.com/office/powerpoint/2010/main" val="970000302"/>
              </p:ext>
            </p:extLst>
          </p:nvPr>
        </p:nvGraphicFramePr>
        <p:xfrm>
          <a:off x="130130" y="1216915"/>
          <a:ext cx="11816928" cy="1981826"/>
        </p:xfrm>
        <a:graphic>
          <a:graphicData uri="http://schemas.openxmlformats.org/drawingml/2006/table">
            <a:tbl>
              <a:tblPr firstRow="1" bandRow="1">
                <a:tableStyleId>{00A15C55-8517-42AA-B614-E9B94910E393}</a:tableStyleId>
              </a:tblPr>
              <a:tblGrid>
                <a:gridCol w="5908464">
                  <a:extLst>
                    <a:ext uri="{9D8B030D-6E8A-4147-A177-3AD203B41FA5}">
                      <a16:colId xmlns:a16="http://schemas.microsoft.com/office/drawing/2014/main" val="1547004760"/>
                    </a:ext>
                  </a:extLst>
                </a:gridCol>
                <a:gridCol w="5908464">
                  <a:extLst>
                    <a:ext uri="{9D8B030D-6E8A-4147-A177-3AD203B41FA5}">
                      <a16:colId xmlns:a16="http://schemas.microsoft.com/office/drawing/2014/main" val="1686418222"/>
                    </a:ext>
                  </a:extLst>
                </a:gridCol>
              </a:tblGrid>
              <a:tr h="617846">
                <a:tc>
                  <a:txBody>
                    <a:bodyPr/>
                    <a:lstStyle/>
                    <a:p>
                      <a:r>
                        <a:rPr lang="en-US" dirty="0"/>
                        <a:t>ENGLISH External</a:t>
                      </a:r>
                    </a:p>
                  </a:txBody>
                  <a:tcPr/>
                </a:tc>
                <a:tc>
                  <a:txBody>
                    <a:bodyPr/>
                    <a:lstStyle/>
                    <a:p>
                      <a:r>
                        <a:rPr lang="en-US" dirty="0"/>
                        <a:t>Chinese</a:t>
                      </a:r>
                    </a:p>
                  </a:txBody>
                  <a:tcPr/>
                </a:tc>
                <a:extLst>
                  <a:ext uri="{0D108BD9-81ED-4DB2-BD59-A6C34878D82A}">
                    <a16:rowId xmlns:a16="http://schemas.microsoft.com/office/drawing/2014/main" val="2444356517"/>
                  </a:ext>
                </a:extLst>
              </a:tr>
              <a:tr h="617846">
                <a:tc>
                  <a:txBody>
                    <a:bodyPr/>
                    <a:lstStyle/>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The old Autoliv Supplier Code of Conduct </a:t>
                      </a:r>
                      <a:r>
                        <a:rPr lang="en-US" sz="1000" u="sng" dirty="0">
                          <a:effectLst/>
                          <a:latin typeface="Archivo" pitchFamily="2" charset="0"/>
                          <a:ea typeface="Archivo" pitchFamily="2" charset="0"/>
                          <a:cs typeface="Archivo" pitchFamily="2" charset="0"/>
                        </a:rPr>
                        <a:t>has been</a:t>
                      </a:r>
                      <a:r>
                        <a:rPr lang="en-US" sz="1000" dirty="0">
                          <a:effectLst/>
                          <a:latin typeface="Archivo" pitchFamily="2" charset="0"/>
                          <a:ea typeface="Archivo" pitchFamily="2" charset="0"/>
                          <a:cs typeface="Archivo" pitchFamily="2" charset="0"/>
                        </a:rPr>
                        <a:t> retired at the end for 2022.</a:t>
                      </a:r>
                    </a:p>
                    <a:p>
                      <a:pPr marL="0" marR="0">
                        <a:lnSpc>
                          <a:spcPct val="107000"/>
                        </a:lnSpc>
                        <a:spcBef>
                          <a:spcPts val="0"/>
                        </a:spcBef>
                        <a:spcAft>
                          <a:spcPts val="0"/>
                        </a:spcAft>
                      </a:pPr>
                      <a:endParaRPr lang="en-US" sz="10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At present there is nothing a supplier needs actively to do, to commit to This New Code, as every supplier must comply with all Autoliv Supplier Manual requirements at every time anyhow.</a:t>
                      </a:r>
                    </a:p>
                    <a:p>
                      <a:pPr marL="0" marR="0">
                        <a:lnSpc>
                          <a:spcPct val="107000"/>
                        </a:lnSpc>
                        <a:spcBef>
                          <a:spcPts val="0"/>
                        </a:spcBef>
                        <a:spcAft>
                          <a:spcPts val="0"/>
                        </a:spcAft>
                      </a:pPr>
                      <a:endParaRPr lang="en-US" sz="1000" dirty="0">
                        <a:effectLst/>
                        <a:latin typeface="Archivo" pitchFamily="2" charset="0"/>
                        <a:ea typeface="Archivo" pitchFamily="2" charset="0"/>
                        <a:cs typeface="Times New Roman" panose="02020603050405020304" pitchFamily="18" charset="0"/>
                      </a:endParaRPr>
                    </a:p>
                    <a:p>
                      <a:r>
                        <a:rPr lang="en-US" sz="1000" dirty="0">
                          <a:effectLst/>
                          <a:latin typeface="Archivo" pitchFamily="2" charset="0"/>
                          <a:ea typeface="Archivo" pitchFamily="2" charset="0"/>
                        </a:rPr>
                        <a:t>As Autoliv continue to develop our supplier requirements, we will provide future updates, action items, develop training &amp; tools as needed.</a:t>
                      </a:r>
                      <a:endParaRPr lang="en-US" sz="1000" dirty="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0" dirty="0"/>
                        <a:t>旧的奥托立夫供应商行为准则将于 </a:t>
                      </a:r>
                      <a:r>
                        <a:rPr lang="en-US" altLang="zh-CN" sz="1000" dirty="0"/>
                        <a:t>2022 </a:t>
                      </a:r>
                      <a:r>
                        <a:rPr lang="zh-CN" altLang="en-US" sz="1000" dirty="0"/>
                        <a:t>年底退役。</a:t>
                      </a:r>
                      <a:endParaRPr lang="en-US" altLang="zh-CN" sz="1000" dirty="0"/>
                    </a:p>
                    <a:p>
                      <a:pPr algn="l"/>
                      <a:endParaRPr lang="en-US" sz="1000" dirty="0"/>
                    </a:p>
                    <a:p>
                      <a:pPr algn="l"/>
                      <a:r>
                        <a:rPr lang="zh-CN" altLang="en-US" sz="1000" dirty="0"/>
                        <a:t>目前，供应商无需主动采取任何行动来遵守此新准则，因为每个供应商无论如何都必须始终遵守所有 </a:t>
                      </a:r>
                      <a:r>
                        <a:rPr lang="en-US" altLang="zh-CN" sz="1000" dirty="0"/>
                        <a:t>Autoliv </a:t>
                      </a:r>
                      <a:r>
                        <a:rPr lang="zh-CN" altLang="en-US" sz="1000" dirty="0"/>
                        <a:t>供应商手册的要求。</a:t>
                      </a:r>
                      <a:endParaRPr lang="en-US" altLang="zh-CN" sz="1000" dirty="0"/>
                    </a:p>
                    <a:p>
                      <a:pPr algn="l"/>
                      <a:endParaRPr lang="en-US" sz="1000" dirty="0"/>
                    </a:p>
                    <a:p>
                      <a:pPr algn="l"/>
                      <a:r>
                        <a:rPr lang="zh-CN" altLang="en-US" sz="1000" dirty="0"/>
                        <a:t>随着 </a:t>
                      </a:r>
                      <a:r>
                        <a:rPr lang="en-US" altLang="zh-CN" sz="1000" dirty="0"/>
                        <a:t>Autoliv </a:t>
                      </a:r>
                      <a:r>
                        <a:rPr lang="zh-CN" altLang="en-US" sz="1000" dirty="0"/>
                        <a:t>继续制定我们的供应商要求，我们将根据需要提供未来的更新、行动项目、开发培训和工具。</a:t>
                      </a:r>
                      <a:endParaRPr lang="en-US" sz="1000" dirty="0"/>
                    </a:p>
                    <a:p>
                      <a:pPr algn="l"/>
                      <a:endParaRPr lang="en-US" sz="1000" dirty="0"/>
                    </a:p>
                  </a:txBody>
                  <a:tcPr/>
                </a:tc>
                <a:extLst>
                  <a:ext uri="{0D108BD9-81ED-4DB2-BD59-A6C34878D82A}">
                    <a16:rowId xmlns:a16="http://schemas.microsoft.com/office/drawing/2014/main" val="2885748686"/>
                  </a:ext>
                </a:extLst>
              </a:tr>
            </a:tbl>
          </a:graphicData>
        </a:graphic>
      </p:graphicFrame>
    </p:spTree>
    <p:extLst>
      <p:ext uri="{BB962C8B-B14F-4D97-AF65-F5344CB8AC3E}">
        <p14:creationId xmlns:p14="http://schemas.microsoft.com/office/powerpoint/2010/main" val="1104088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1C30E4D-813F-40C6-B98E-E3303101DA71}"/>
              </a:ext>
            </a:extLst>
          </p:cNvPr>
          <p:cNvSpPr>
            <a:spLocks noGrp="1"/>
          </p:cNvSpPr>
          <p:nvPr>
            <p:ph type="body" sz="quarter" idx="14"/>
          </p:nvPr>
        </p:nvSpPr>
        <p:spPr>
          <a:xfrm>
            <a:off x="342673" y="1813752"/>
            <a:ext cx="5410655" cy="3037398"/>
          </a:xfrm>
        </p:spPr>
        <p:txBody>
          <a:bodyPr/>
          <a:lstStyle/>
          <a:p>
            <a:r>
              <a:rPr lang="zh-CN" altLang="en-US" sz="2400" dirty="0"/>
              <a:t>更新后的守则将于 </a:t>
            </a:r>
            <a:r>
              <a:rPr lang="en-US" altLang="zh-CN" sz="2400" dirty="0"/>
              <a:t>2023 </a:t>
            </a:r>
            <a:r>
              <a:rPr lang="zh-CN" altLang="en-US" sz="2400" dirty="0"/>
              <a:t>年 </a:t>
            </a:r>
            <a:r>
              <a:rPr lang="en-US" altLang="zh-CN" sz="2400" dirty="0"/>
              <a:t>1 </a:t>
            </a:r>
            <a:r>
              <a:rPr lang="zh-CN" altLang="en-US" sz="2400" dirty="0"/>
              <a:t>月 </a:t>
            </a:r>
            <a:r>
              <a:rPr lang="en-US" altLang="zh-CN" sz="2400" dirty="0"/>
              <a:t>1 </a:t>
            </a:r>
            <a:r>
              <a:rPr lang="zh-CN" altLang="en-US" sz="2400" dirty="0"/>
              <a:t>日在以下网址提供： </a:t>
            </a:r>
            <a:r>
              <a:rPr lang="en-US" sz="2400" dirty="0"/>
              <a:t> </a:t>
            </a:r>
            <a:r>
              <a:rPr lang="en-US" sz="2400" dirty="0">
                <a:hlinkClick r:id="rId3"/>
              </a:rPr>
              <a:t>www.Autoliv.biz</a:t>
            </a:r>
            <a:endParaRPr lang="en-US" sz="2400" dirty="0"/>
          </a:p>
          <a:p>
            <a:r>
              <a:rPr lang="zh-CN" altLang="en-US" sz="2400" dirty="0"/>
              <a:t>有关守则的问题，请联系您的对口采购联系人</a:t>
            </a:r>
            <a:endParaRPr lang="en-US" altLang="zh-CN" sz="2400" dirty="0"/>
          </a:p>
          <a:p>
            <a:r>
              <a:rPr lang="zh-CN" altLang="en-US" sz="2400" dirty="0"/>
              <a:t>该准则将以 </a:t>
            </a:r>
            <a:r>
              <a:rPr lang="en-US" altLang="zh-CN" sz="2400" dirty="0"/>
              <a:t>18 </a:t>
            </a:r>
            <a:r>
              <a:rPr lang="zh-CN" altLang="en-US" sz="2400" dirty="0"/>
              <a:t>种语言提供，包括英语</a:t>
            </a:r>
            <a:endParaRPr lang="en-US" sz="2400" dirty="0"/>
          </a:p>
        </p:txBody>
      </p:sp>
      <p:pic>
        <p:nvPicPr>
          <p:cNvPr id="10" name="Picture 9">
            <a:extLst>
              <a:ext uri="{FF2B5EF4-FFF2-40B4-BE49-F238E27FC236}">
                <a16:creationId xmlns:a16="http://schemas.microsoft.com/office/drawing/2014/main" id="{E9AEB605-A112-4AF2-A2AD-4BC7F095DFC3}"/>
              </a:ext>
            </a:extLst>
          </p:cNvPr>
          <p:cNvPicPr>
            <a:picLocks noChangeAspect="1"/>
          </p:cNvPicPr>
          <p:nvPr/>
        </p:nvPicPr>
        <p:blipFill>
          <a:blip r:embed="rId4"/>
          <a:stretch>
            <a:fillRect/>
          </a:stretch>
        </p:blipFill>
        <p:spPr>
          <a:xfrm>
            <a:off x="6096000" y="933021"/>
            <a:ext cx="6014450" cy="3037398"/>
          </a:xfrm>
          <a:prstGeom prst="rect">
            <a:avLst/>
          </a:prstGeom>
        </p:spPr>
      </p:pic>
      <p:sp>
        <p:nvSpPr>
          <p:cNvPr id="15" name="TextBox 14">
            <a:extLst>
              <a:ext uri="{FF2B5EF4-FFF2-40B4-BE49-F238E27FC236}">
                <a16:creationId xmlns:a16="http://schemas.microsoft.com/office/drawing/2014/main" id="{F3F1D59E-96C5-4EF2-873A-E4EC64B93C31}"/>
              </a:ext>
            </a:extLst>
          </p:cNvPr>
          <p:cNvSpPr txBox="1"/>
          <p:nvPr/>
        </p:nvSpPr>
        <p:spPr>
          <a:xfrm>
            <a:off x="6096000" y="4218948"/>
            <a:ext cx="6096000" cy="1914746"/>
          </a:xfrm>
          <a:prstGeom prst="rect">
            <a:avLst/>
          </a:prstGeom>
          <a:noFill/>
        </p:spPr>
        <p:txBody>
          <a:bodyPr wrap="square" lIns="36000" tIns="36000" rIns="36000" bIns="36000" rtlCol="0" anchor="ctr" anchorCtr="0">
            <a:spAutoFit/>
          </a:bodyPr>
          <a:lstStyle/>
          <a:p>
            <a:pPr marL="0" marR="0" lvl="0" indent="0" algn="l" defTabSz="914400" rtl="0" eaLnBrk="1" fontAlgn="auto" latinLnBrk="0" hangingPunct="1">
              <a:lnSpc>
                <a:spcPct val="95000"/>
              </a:lnSpc>
              <a:spcBef>
                <a:spcPts val="0"/>
              </a:spcBef>
              <a:spcAft>
                <a:spcPts val="0"/>
              </a:spcAft>
              <a:buClr>
                <a:srgbClr val="005496"/>
              </a:buClr>
              <a:buSzTx/>
              <a:buFontTx/>
              <a:buNone/>
              <a:tabLst/>
              <a:defRPr/>
            </a:pPr>
            <a:r>
              <a:rPr kumimoji="0" lang="en-US" sz="1400" b="0" i="0" u="none" strike="noStrike" kern="1200" cap="none" spc="0" normalizeH="0" baseline="0" noProof="0" dirty="0">
                <a:ln>
                  <a:noFill/>
                </a:ln>
                <a:solidFill>
                  <a:srgbClr val="002060"/>
                </a:solidFill>
                <a:effectLst/>
                <a:uLnTx/>
                <a:uFillTx/>
                <a:latin typeface="Archivo" pitchFamily="2" charset="0"/>
                <a:ea typeface="+mn-ea"/>
                <a:cs typeface="Archivo" pitchFamily="2" charset="0"/>
                <a:hlinkClick r:id="rId5">
                  <a:extLst>
                    <a:ext uri="{A12FA001-AC4F-418D-AE19-62706E023703}">
                      <ahyp:hlinkClr xmlns:ahyp="http://schemas.microsoft.com/office/drawing/2018/hyperlinkcolor" val="tx"/>
                    </a:ext>
                  </a:extLst>
                </a:hlinkClick>
              </a:rPr>
              <a:t>Commercial Terms and Conditions for Indirect Purchasing</a:t>
            </a:r>
            <a:endParaRPr kumimoji="0" lang="en-US" sz="1400" b="0" i="0" u="none" strike="noStrike" kern="1200" cap="none" spc="0" normalizeH="0" baseline="0" noProof="0" dirty="0">
              <a:ln>
                <a:noFill/>
              </a:ln>
              <a:solidFill>
                <a:srgbClr val="002060"/>
              </a:solidFill>
              <a:effectLst/>
              <a:uLnTx/>
              <a:uFillTx/>
              <a:latin typeface="Archivo" pitchFamily="2" charset="0"/>
              <a:ea typeface="+mn-ea"/>
              <a:cs typeface="Archivo" pitchFamily="2" charset="0"/>
            </a:endParaRPr>
          </a:p>
          <a:p>
            <a:pPr marL="0" marR="0" lvl="0" indent="0" algn="l" defTabSz="914400" rtl="0" eaLnBrk="1" fontAlgn="auto" latinLnBrk="0" hangingPunct="1">
              <a:lnSpc>
                <a:spcPct val="95000"/>
              </a:lnSpc>
              <a:spcBef>
                <a:spcPts val="0"/>
              </a:spcBef>
              <a:spcAft>
                <a:spcPts val="0"/>
              </a:spcAft>
              <a:buClr>
                <a:srgbClr val="005496"/>
              </a:buClr>
              <a:buSzTx/>
              <a:buFontTx/>
              <a:buNone/>
              <a:tabLst/>
              <a:defRPr/>
            </a:pPr>
            <a:endParaRPr kumimoji="0" lang="en-US" sz="1400" b="0" i="0" u="none" strike="noStrike" kern="1200" cap="none" spc="0" normalizeH="0" baseline="0" noProof="0" dirty="0">
              <a:ln>
                <a:noFill/>
              </a:ln>
              <a:solidFill>
                <a:srgbClr val="002060"/>
              </a:solidFill>
              <a:effectLst/>
              <a:uLnTx/>
              <a:uFillTx/>
              <a:latin typeface="Archivo" pitchFamily="2" charset="0"/>
              <a:ea typeface="+mn-ea"/>
              <a:cs typeface="Archivo" pitchFamily="2" charset="0"/>
            </a:endParaRPr>
          </a:p>
          <a:p>
            <a:pPr marL="0" marR="0" lvl="0" indent="0" algn="l" defTabSz="914400" rtl="0" eaLnBrk="1" fontAlgn="auto" latinLnBrk="0" hangingPunct="1">
              <a:lnSpc>
                <a:spcPct val="95000"/>
              </a:lnSpc>
              <a:spcBef>
                <a:spcPts val="0"/>
              </a:spcBef>
              <a:spcAft>
                <a:spcPts val="0"/>
              </a:spcAft>
              <a:buClr>
                <a:srgbClr val="005496"/>
              </a:buClr>
              <a:buSzTx/>
              <a:buFontTx/>
              <a:buNone/>
              <a:tabLst/>
              <a:defRPr/>
            </a:pPr>
            <a:r>
              <a:rPr kumimoji="0" lang="en-US" sz="1400" b="0" i="0" u="none" strike="noStrike" kern="1200" cap="none" spc="0" normalizeH="0" baseline="0" noProof="0" dirty="0">
                <a:ln>
                  <a:noFill/>
                </a:ln>
                <a:solidFill>
                  <a:srgbClr val="002060"/>
                </a:solidFill>
                <a:effectLst/>
                <a:uLnTx/>
                <a:uFillTx/>
                <a:latin typeface="Archivo" pitchFamily="2" charset="0"/>
                <a:ea typeface="+mn-ea"/>
                <a:cs typeface="Archivo" pitchFamily="2" charset="0"/>
                <a:hlinkClick r:id="rId6">
                  <a:extLst>
                    <a:ext uri="{A12FA001-AC4F-418D-AE19-62706E023703}">
                      <ahyp:hlinkClr xmlns:ahyp="http://schemas.microsoft.com/office/drawing/2018/hyperlinkcolor" val="tx"/>
                    </a:ext>
                  </a:extLst>
                </a:hlinkClick>
              </a:rPr>
              <a:t>Supplier Code of Conduct</a:t>
            </a:r>
            <a:endParaRPr kumimoji="0" lang="en-US" sz="1400" b="0" i="0" u="none" strike="noStrike" kern="1200" cap="none" spc="0" normalizeH="0" baseline="0" noProof="0" dirty="0">
              <a:ln>
                <a:noFill/>
              </a:ln>
              <a:solidFill>
                <a:srgbClr val="002060"/>
              </a:solidFill>
              <a:effectLst/>
              <a:uLnTx/>
              <a:uFillTx/>
              <a:latin typeface="Archivo" pitchFamily="2" charset="0"/>
              <a:ea typeface="+mn-ea"/>
              <a:cs typeface="Archivo" pitchFamily="2" charset="0"/>
            </a:endParaRPr>
          </a:p>
          <a:p>
            <a:pPr marL="0" marR="0" lvl="0" indent="0" algn="l" defTabSz="914400" rtl="0" eaLnBrk="1" fontAlgn="auto" latinLnBrk="0" hangingPunct="1">
              <a:lnSpc>
                <a:spcPct val="95000"/>
              </a:lnSpc>
              <a:spcBef>
                <a:spcPts val="0"/>
              </a:spcBef>
              <a:spcAft>
                <a:spcPts val="0"/>
              </a:spcAft>
              <a:buClr>
                <a:srgbClr val="005496"/>
              </a:buClr>
              <a:buSzTx/>
              <a:buFontTx/>
              <a:buNone/>
              <a:tabLst/>
              <a:defRPr/>
            </a:pPr>
            <a:endParaRPr kumimoji="0" lang="en-US" sz="1400" b="0" i="0" u="none" strike="noStrike" kern="1200" cap="none" spc="0" normalizeH="0" baseline="0" noProof="0" dirty="0">
              <a:ln>
                <a:noFill/>
              </a:ln>
              <a:solidFill>
                <a:srgbClr val="002060"/>
              </a:solidFill>
              <a:effectLst/>
              <a:uLnTx/>
              <a:uFillTx/>
              <a:latin typeface="Archivo" pitchFamily="2" charset="0"/>
              <a:ea typeface="+mn-ea"/>
              <a:cs typeface="Archivo" pitchFamily="2" charset="0"/>
            </a:endParaRPr>
          </a:p>
          <a:p>
            <a:pPr marL="0" marR="0" lvl="0" indent="0" algn="l" defTabSz="914400" rtl="0" eaLnBrk="1" fontAlgn="auto" latinLnBrk="0" hangingPunct="1">
              <a:lnSpc>
                <a:spcPct val="95000"/>
              </a:lnSpc>
              <a:spcBef>
                <a:spcPts val="0"/>
              </a:spcBef>
              <a:spcAft>
                <a:spcPts val="0"/>
              </a:spcAft>
              <a:buClr>
                <a:srgbClr val="005496"/>
              </a:buClr>
              <a:buSzTx/>
              <a:buFontTx/>
              <a:buNone/>
              <a:tabLst/>
              <a:defRPr/>
            </a:pPr>
            <a:r>
              <a:rPr kumimoji="0" lang="en-US" sz="1400" b="0" i="0" u="none" strike="noStrike" kern="1200" cap="none" spc="0" normalizeH="0" baseline="0" noProof="0" dirty="0">
                <a:ln>
                  <a:noFill/>
                </a:ln>
                <a:solidFill>
                  <a:srgbClr val="002060"/>
                </a:solidFill>
                <a:effectLst/>
                <a:uLnTx/>
                <a:uFillTx/>
                <a:latin typeface="Archivo" pitchFamily="2" charset="0"/>
                <a:ea typeface="+mn-ea"/>
                <a:cs typeface="Archivo" pitchFamily="2" charset="0"/>
                <a:hlinkClick r:id="rId7">
                  <a:extLst>
                    <a:ext uri="{A12FA001-AC4F-418D-AE19-62706E023703}">
                      <ahyp:hlinkClr xmlns:ahyp="http://schemas.microsoft.com/office/drawing/2018/hyperlinkcolor" val="tx"/>
                    </a:ext>
                  </a:extLst>
                </a:hlinkClick>
              </a:rPr>
              <a:t>Supplier Portal Privacy Policy and Data Privacy Notice for Business Partners</a:t>
            </a:r>
            <a:endParaRPr kumimoji="0" lang="en-US" sz="1400" b="0" i="0" u="none" strike="noStrike" kern="1200" cap="none" spc="0" normalizeH="0" baseline="0" noProof="0" dirty="0">
              <a:ln>
                <a:noFill/>
              </a:ln>
              <a:solidFill>
                <a:srgbClr val="002060"/>
              </a:solidFill>
              <a:effectLst/>
              <a:uLnTx/>
              <a:uFillTx/>
              <a:latin typeface="Archivo" pitchFamily="2" charset="0"/>
              <a:ea typeface="+mn-ea"/>
              <a:cs typeface="Archivo" pitchFamily="2" charset="0"/>
            </a:endParaRPr>
          </a:p>
          <a:p>
            <a:pPr marL="0" marR="0" lvl="0" indent="0" algn="l" defTabSz="914400" rtl="0" eaLnBrk="1" fontAlgn="auto" latinLnBrk="0" hangingPunct="1">
              <a:lnSpc>
                <a:spcPct val="95000"/>
              </a:lnSpc>
              <a:spcBef>
                <a:spcPts val="0"/>
              </a:spcBef>
              <a:spcAft>
                <a:spcPts val="0"/>
              </a:spcAft>
              <a:buClr>
                <a:srgbClr val="005496"/>
              </a:buClr>
              <a:buSzTx/>
              <a:buFontTx/>
              <a:buNone/>
              <a:tabLst/>
              <a:defRPr/>
            </a:pPr>
            <a:endParaRPr kumimoji="0" lang="en-US" sz="1400" b="0" i="0" u="none" strike="noStrike" kern="1200" cap="none" spc="0" normalizeH="0" baseline="0" noProof="0" dirty="0">
              <a:ln>
                <a:noFill/>
              </a:ln>
              <a:solidFill>
                <a:srgbClr val="002060"/>
              </a:solidFill>
              <a:effectLst/>
              <a:uLnTx/>
              <a:uFillTx/>
              <a:latin typeface="Archivo" pitchFamily="2" charset="0"/>
              <a:ea typeface="+mn-ea"/>
              <a:cs typeface="Archivo" pitchFamily="2" charset="0"/>
            </a:endParaRPr>
          </a:p>
          <a:p>
            <a:pPr marL="0" marR="0" lvl="0" indent="0" algn="l" defTabSz="914400" rtl="0" eaLnBrk="1" fontAlgn="auto" latinLnBrk="0" hangingPunct="1">
              <a:lnSpc>
                <a:spcPct val="95000"/>
              </a:lnSpc>
              <a:spcBef>
                <a:spcPts val="0"/>
              </a:spcBef>
              <a:spcAft>
                <a:spcPts val="0"/>
              </a:spcAft>
              <a:buClr>
                <a:srgbClr val="005496"/>
              </a:buClr>
              <a:buSzTx/>
              <a:buFontTx/>
              <a:buNone/>
              <a:tabLst/>
              <a:defRPr/>
            </a:pPr>
            <a:r>
              <a:rPr kumimoji="0" lang="en-US" sz="1400" b="0" i="0" u="none" strike="noStrike" kern="1200" cap="none" spc="0" normalizeH="0" baseline="0" noProof="0" dirty="0">
                <a:ln>
                  <a:noFill/>
                </a:ln>
                <a:solidFill>
                  <a:srgbClr val="002060"/>
                </a:solidFill>
                <a:effectLst/>
                <a:uLnTx/>
                <a:uFillTx/>
                <a:latin typeface="Archivo" pitchFamily="2" charset="0"/>
                <a:ea typeface="+mn-ea"/>
                <a:cs typeface="Archivo" pitchFamily="2" charset="0"/>
                <a:hlinkClick r:id="rId8">
                  <a:extLst>
                    <a:ext uri="{A12FA001-AC4F-418D-AE19-62706E023703}">
                      <ahyp:hlinkClr xmlns:ahyp="http://schemas.microsoft.com/office/drawing/2018/hyperlinkcolor" val="tx"/>
                    </a:ext>
                  </a:extLst>
                </a:hlinkClick>
              </a:rPr>
              <a:t>Information Security Requirements for Supplier</a:t>
            </a:r>
            <a:endParaRPr kumimoji="0" lang="en-US" sz="1400" b="0" i="0" u="none" strike="noStrike" kern="1200" cap="none" spc="0" normalizeH="0" baseline="0" noProof="0" dirty="0">
              <a:ln>
                <a:noFill/>
              </a:ln>
              <a:solidFill>
                <a:srgbClr val="002060"/>
              </a:solidFill>
              <a:effectLst/>
              <a:uLnTx/>
              <a:uFillTx/>
              <a:latin typeface="Archivo" pitchFamily="2" charset="0"/>
              <a:ea typeface="+mn-ea"/>
              <a:cs typeface="Archivo" pitchFamily="2" charset="0"/>
            </a:endParaRPr>
          </a:p>
          <a:p>
            <a:pPr marL="0" marR="0" lvl="0" indent="0" algn="l" defTabSz="914400" rtl="0" eaLnBrk="1" fontAlgn="auto" latinLnBrk="0" hangingPunct="1">
              <a:lnSpc>
                <a:spcPct val="95000"/>
              </a:lnSpc>
              <a:spcBef>
                <a:spcPts val="0"/>
              </a:spcBef>
              <a:spcAft>
                <a:spcPts val="0"/>
              </a:spcAft>
              <a:buClr>
                <a:srgbClr val="005496"/>
              </a:buClr>
              <a:buSzTx/>
              <a:buFontTx/>
              <a:buNone/>
              <a:tabLst/>
              <a:defRPr/>
            </a:pPr>
            <a:endParaRPr kumimoji="0" lang="en-US" sz="1400" b="0" i="0" u="none" strike="noStrike" kern="1200" cap="none" spc="0" normalizeH="0" baseline="0" noProof="0" dirty="0">
              <a:ln>
                <a:noFill/>
              </a:ln>
              <a:solidFill>
                <a:srgbClr val="002060"/>
              </a:solidFill>
              <a:effectLst/>
              <a:uLnTx/>
              <a:uFillTx/>
              <a:latin typeface="Archivo" pitchFamily="2" charset="0"/>
              <a:ea typeface="+mn-ea"/>
              <a:cs typeface="Archivo" pitchFamily="2" charset="0"/>
            </a:endParaRPr>
          </a:p>
          <a:p>
            <a:pPr marL="0" marR="0" lvl="0" indent="0" algn="l" defTabSz="914400" rtl="0" eaLnBrk="1" fontAlgn="auto" latinLnBrk="0" hangingPunct="1">
              <a:lnSpc>
                <a:spcPct val="95000"/>
              </a:lnSpc>
              <a:spcBef>
                <a:spcPts val="0"/>
              </a:spcBef>
              <a:spcAft>
                <a:spcPts val="0"/>
              </a:spcAft>
              <a:buClr>
                <a:srgbClr val="005496"/>
              </a:buClr>
              <a:buSzTx/>
              <a:buFontTx/>
              <a:buNone/>
              <a:tabLst/>
              <a:defRPr/>
            </a:pPr>
            <a:r>
              <a:rPr kumimoji="0" lang="en-US" sz="1400" b="0" i="0" u="none" strike="noStrike" kern="1200" cap="none" spc="0" normalizeH="0" baseline="0" noProof="0" dirty="0">
                <a:ln>
                  <a:noFill/>
                </a:ln>
                <a:solidFill>
                  <a:srgbClr val="002060"/>
                </a:solidFill>
                <a:effectLst/>
                <a:uLnTx/>
                <a:uFillTx/>
                <a:latin typeface="Archivo" pitchFamily="2" charset="0"/>
                <a:ea typeface="+mn-ea"/>
                <a:cs typeface="Archivo" pitchFamily="2" charset="0"/>
                <a:hlinkClick r:id="rId9">
                  <a:extLst>
                    <a:ext uri="{A12FA001-AC4F-418D-AE19-62706E023703}">
                      <ahyp:hlinkClr xmlns:ahyp="http://schemas.microsoft.com/office/drawing/2018/hyperlinkcolor" val="tx"/>
                    </a:ext>
                  </a:extLst>
                </a:hlinkClick>
              </a:rPr>
              <a:t>Site Usage Requirements</a:t>
            </a:r>
            <a:endParaRPr kumimoji="0" lang="en-US" sz="1400" b="0" i="0" u="none" strike="noStrike" kern="1200" cap="none" spc="0" normalizeH="0" baseline="0" noProof="0" dirty="0">
              <a:ln>
                <a:noFill/>
              </a:ln>
              <a:solidFill>
                <a:srgbClr val="002060"/>
              </a:solidFill>
              <a:effectLst/>
              <a:uLnTx/>
              <a:uFillTx/>
              <a:latin typeface="Archivo" pitchFamily="2" charset="0"/>
              <a:ea typeface="+mn-ea"/>
              <a:cs typeface="Archivo" pitchFamily="2" charset="0"/>
            </a:endParaRPr>
          </a:p>
        </p:txBody>
      </p:sp>
      <p:sp>
        <p:nvSpPr>
          <p:cNvPr id="8" name="Rectangle 7">
            <a:extLst>
              <a:ext uri="{FF2B5EF4-FFF2-40B4-BE49-F238E27FC236}">
                <a16:creationId xmlns:a16="http://schemas.microsoft.com/office/drawing/2014/main" id="{0F830F18-73CB-44B7-B74F-8E178BC38FF0}"/>
              </a:ext>
            </a:extLst>
          </p:cNvPr>
          <p:cNvSpPr/>
          <p:nvPr/>
        </p:nvSpPr>
        <p:spPr>
          <a:xfrm>
            <a:off x="0" y="-9947"/>
            <a:ext cx="12192000" cy="94296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zh-CN" altLang="en-US" sz="2400" dirty="0"/>
              <a:t>访问供应商行为准则</a:t>
            </a:r>
            <a:endParaRPr lang="en-US" sz="1100" dirty="0">
              <a:solidFill>
                <a:schemeClr val="bg1"/>
              </a:solidFill>
            </a:endParaRPr>
          </a:p>
        </p:txBody>
      </p:sp>
    </p:spTree>
    <p:extLst>
      <p:ext uri="{BB962C8B-B14F-4D97-AF65-F5344CB8AC3E}">
        <p14:creationId xmlns:p14="http://schemas.microsoft.com/office/powerpoint/2010/main" val="1273373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B5EA3-5ED1-43F3-A008-72D904510A0E}"/>
              </a:ext>
            </a:extLst>
          </p:cNvPr>
          <p:cNvSpPr>
            <a:spLocks noGrp="1"/>
          </p:cNvSpPr>
          <p:nvPr>
            <p:ph type="title"/>
          </p:nvPr>
        </p:nvSpPr>
        <p:spPr/>
        <p:txBody>
          <a:bodyPr>
            <a:normAutofit fontScale="90000"/>
          </a:bodyPr>
          <a:lstStyle/>
          <a:p>
            <a:r>
              <a:rPr lang="en-US" dirty="0"/>
              <a:t>Script: Slide 8</a:t>
            </a:r>
            <a:br>
              <a:rPr lang="en-US" dirty="0"/>
            </a:br>
            <a:br>
              <a:rPr lang="en-US" dirty="0"/>
            </a:br>
            <a:endParaRPr lang="en-US" dirty="0"/>
          </a:p>
        </p:txBody>
      </p:sp>
      <p:graphicFrame>
        <p:nvGraphicFramePr>
          <p:cNvPr id="5" name="Table 4">
            <a:extLst>
              <a:ext uri="{FF2B5EF4-FFF2-40B4-BE49-F238E27FC236}">
                <a16:creationId xmlns:a16="http://schemas.microsoft.com/office/drawing/2014/main" id="{A152EAF8-8FEA-4D39-BE43-DBF98643D597}"/>
              </a:ext>
            </a:extLst>
          </p:cNvPr>
          <p:cNvGraphicFramePr>
            <a:graphicFrameLocks noGrp="1"/>
          </p:cNvGraphicFramePr>
          <p:nvPr>
            <p:extLst>
              <p:ext uri="{D42A27DB-BD31-4B8C-83A1-F6EECF244321}">
                <p14:modId xmlns:p14="http://schemas.microsoft.com/office/powerpoint/2010/main" val="1060131657"/>
              </p:ext>
            </p:extLst>
          </p:nvPr>
        </p:nvGraphicFramePr>
        <p:xfrm>
          <a:off x="187536" y="957020"/>
          <a:ext cx="11816928" cy="2144894"/>
        </p:xfrm>
        <a:graphic>
          <a:graphicData uri="http://schemas.openxmlformats.org/drawingml/2006/table">
            <a:tbl>
              <a:tblPr firstRow="1" bandRow="1">
                <a:tableStyleId>{00A15C55-8517-42AA-B614-E9B94910E393}</a:tableStyleId>
              </a:tblPr>
              <a:tblGrid>
                <a:gridCol w="5908464">
                  <a:extLst>
                    <a:ext uri="{9D8B030D-6E8A-4147-A177-3AD203B41FA5}">
                      <a16:colId xmlns:a16="http://schemas.microsoft.com/office/drawing/2014/main" val="1547004760"/>
                    </a:ext>
                  </a:extLst>
                </a:gridCol>
                <a:gridCol w="5908464">
                  <a:extLst>
                    <a:ext uri="{9D8B030D-6E8A-4147-A177-3AD203B41FA5}">
                      <a16:colId xmlns:a16="http://schemas.microsoft.com/office/drawing/2014/main" val="1686418222"/>
                    </a:ext>
                  </a:extLst>
                </a:gridCol>
              </a:tblGrid>
              <a:tr h="617846">
                <a:tc>
                  <a:txBody>
                    <a:bodyPr/>
                    <a:lstStyle/>
                    <a:p>
                      <a:r>
                        <a:rPr lang="en-US" dirty="0"/>
                        <a:t>ENGLISH External</a:t>
                      </a:r>
                    </a:p>
                  </a:txBody>
                  <a:tcPr/>
                </a:tc>
                <a:tc>
                  <a:txBody>
                    <a:bodyPr/>
                    <a:lstStyle/>
                    <a:p>
                      <a:pPr algn="l"/>
                      <a:endParaRPr lang="en-US" dirty="0"/>
                    </a:p>
                  </a:txBody>
                  <a:tcPr/>
                </a:tc>
                <a:extLst>
                  <a:ext uri="{0D108BD9-81ED-4DB2-BD59-A6C34878D82A}">
                    <a16:rowId xmlns:a16="http://schemas.microsoft.com/office/drawing/2014/main" val="2444356517"/>
                  </a:ext>
                </a:extLst>
              </a:tr>
              <a:tr h="617846">
                <a:tc>
                  <a:txBody>
                    <a:bodyPr/>
                    <a:lstStyle/>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As of 1 January 2023, the revised Autoliv Code of Conduct with be available on www.Autoliv.biz using the partner portal. The Code will be available in 18 languages.  </a:t>
                      </a:r>
                      <a:endParaRPr lang="en-US" sz="10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 </a:t>
                      </a:r>
                      <a:endParaRPr lang="en-US" sz="10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We highly suggest that you read through The Code with your management team to ensure alignment.  Acceptance of the Autoliv Supplier Code of Conduct will be a hard requirement to transact business with us and must be cascaded to your sub-suppliers to implement as well.  </a:t>
                      </a:r>
                      <a:endParaRPr lang="en-US" sz="1000" dirty="0">
                        <a:effectLst/>
                        <a:latin typeface="Archivo" pitchFamily="2" charset="0"/>
                        <a:ea typeface="Archivo" pitchFamily="2" charset="0"/>
                        <a:cs typeface="Times New Roman" panose="02020603050405020304" pitchFamily="18" charset="0"/>
                      </a:endParaRPr>
                    </a:p>
                    <a:p>
                      <a:r>
                        <a:rPr lang="en-US" sz="1000" dirty="0">
                          <a:effectLst/>
                          <a:latin typeface="Archivo" pitchFamily="2" charset="0"/>
                          <a:ea typeface="Archivo" pitchFamily="2" charset="0"/>
                        </a:rPr>
                        <a:t>We will continue updating other content on the partner portal as it becomes available.  If you have questions, please reach out to your Autoliv contact/lead buyer</a:t>
                      </a:r>
                      <a:endParaRPr lang="en-US" sz="1000" dirty="0"/>
                    </a:p>
                    <a:p>
                      <a:endParaRPr lang="en-US" sz="1000" dirty="0"/>
                    </a:p>
                  </a:txBody>
                  <a:tcPr/>
                </a:tc>
                <a:tc>
                  <a:txBody>
                    <a:bodyPr/>
                    <a:lstStyle/>
                    <a:p>
                      <a:pPr algn="l"/>
                      <a:r>
                        <a:rPr lang="zh-CN" altLang="en-US" sz="1000" dirty="0"/>
                        <a:t>自 </a:t>
                      </a:r>
                      <a:r>
                        <a:rPr lang="en-US" altLang="zh-CN" sz="1000" dirty="0"/>
                        <a:t>2023 </a:t>
                      </a:r>
                      <a:r>
                        <a:rPr lang="zh-CN" altLang="en-US" sz="1000" dirty="0"/>
                        <a:t>年 </a:t>
                      </a:r>
                      <a:r>
                        <a:rPr lang="en-US" altLang="zh-CN" sz="1000" dirty="0"/>
                        <a:t>1 </a:t>
                      </a:r>
                      <a:r>
                        <a:rPr lang="zh-CN" altLang="en-US" sz="1000" dirty="0"/>
                        <a:t>月 </a:t>
                      </a:r>
                      <a:r>
                        <a:rPr lang="en-US" altLang="zh-CN" sz="1000" dirty="0"/>
                        <a:t>1 </a:t>
                      </a:r>
                      <a:r>
                        <a:rPr lang="zh-CN" altLang="en-US" sz="1000" dirty="0"/>
                        <a:t>日起，修订后的奥托立夫行为准则可通过合作伙伴门户网站 </a:t>
                      </a:r>
                      <a:r>
                        <a:rPr lang="en-US" altLang="zh-CN" sz="1000" dirty="0"/>
                        <a:t>www.Autoliv.biz </a:t>
                      </a:r>
                      <a:r>
                        <a:rPr lang="zh-CN" altLang="en-US" sz="1000" dirty="0"/>
                        <a:t>获取。 该准则将以 </a:t>
                      </a:r>
                      <a:r>
                        <a:rPr lang="en-US" altLang="zh-CN" sz="1000" dirty="0"/>
                        <a:t>18 </a:t>
                      </a:r>
                      <a:r>
                        <a:rPr lang="zh-CN" altLang="en-US" sz="1000" dirty="0"/>
                        <a:t>种语言提供。</a:t>
                      </a:r>
                      <a:endParaRPr lang="en-US" altLang="zh-CN" sz="1000" dirty="0"/>
                    </a:p>
                    <a:p>
                      <a:pPr algn="l"/>
                      <a:endParaRPr lang="en-US" sz="1000" dirty="0"/>
                    </a:p>
                    <a:p>
                      <a:pPr algn="l"/>
                      <a:endParaRPr lang="en-US" sz="1000" dirty="0"/>
                    </a:p>
                    <a:p>
                      <a:pPr algn="l"/>
                      <a:r>
                        <a:rPr lang="zh-CN" altLang="en-US" sz="1000" dirty="0"/>
                        <a:t>我们强烈建议您与您的管理团队通读本准则，以确保保持一致。 接受奥托立夫供应商行为准则将是与我们进行业务往来的硬性要求，并且必须传递到您的次级供应商以实施。</a:t>
                      </a:r>
                      <a:endParaRPr lang="en-US" sz="1000" dirty="0"/>
                    </a:p>
                    <a:p>
                      <a:pPr algn="l"/>
                      <a:endParaRPr lang="en-US" sz="1000" dirty="0"/>
                    </a:p>
                    <a:p>
                      <a:pPr algn="l"/>
                      <a:r>
                        <a:rPr lang="zh-CN" altLang="en-US" sz="1000" dirty="0"/>
                        <a:t>我们将继续更新合作伙伴门户上可用的其他内容。 如果您有任何疑问，请联系您的奥托立夫联系人</a:t>
                      </a:r>
                      <a:r>
                        <a:rPr lang="en-US" altLang="zh-CN" sz="1000" dirty="0"/>
                        <a:t>/</a:t>
                      </a:r>
                      <a:r>
                        <a:rPr lang="zh-CN" altLang="en-US" sz="1000" dirty="0"/>
                        <a:t>主要采购员</a:t>
                      </a:r>
                      <a:endParaRPr lang="en-US" sz="1000" dirty="0"/>
                    </a:p>
                  </a:txBody>
                  <a:tcPr/>
                </a:tc>
                <a:extLst>
                  <a:ext uri="{0D108BD9-81ED-4DB2-BD59-A6C34878D82A}">
                    <a16:rowId xmlns:a16="http://schemas.microsoft.com/office/drawing/2014/main" val="2885748686"/>
                  </a:ext>
                </a:extLst>
              </a:tr>
            </a:tbl>
          </a:graphicData>
        </a:graphic>
      </p:graphicFrame>
    </p:spTree>
    <p:extLst>
      <p:ext uri="{BB962C8B-B14F-4D97-AF65-F5344CB8AC3E}">
        <p14:creationId xmlns:p14="http://schemas.microsoft.com/office/powerpoint/2010/main" val="283180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13443F-A8E7-46DF-BDA5-A43FC06D4C68}"/>
              </a:ext>
            </a:extLst>
          </p:cNvPr>
          <p:cNvPicPr>
            <a:picLocks noChangeAspect="1"/>
          </p:cNvPicPr>
          <p:nvPr/>
        </p:nvPicPr>
        <p:blipFill>
          <a:blip r:embed="rId3"/>
          <a:stretch>
            <a:fillRect/>
          </a:stretch>
        </p:blipFill>
        <p:spPr>
          <a:xfrm>
            <a:off x="0" y="1304925"/>
            <a:ext cx="6144415" cy="5135736"/>
          </a:xfrm>
          <a:prstGeom prst="rect">
            <a:avLst/>
          </a:prstGeom>
        </p:spPr>
      </p:pic>
      <p:sp>
        <p:nvSpPr>
          <p:cNvPr id="10" name="TextBox 9">
            <a:extLst>
              <a:ext uri="{FF2B5EF4-FFF2-40B4-BE49-F238E27FC236}">
                <a16:creationId xmlns:a16="http://schemas.microsoft.com/office/drawing/2014/main" id="{AA7AF79C-99A3-4182-A627-8C206BF1C857}"/>
              </a:ext>
            </a:extLst>
          </p:cNvPr>
          <p:cNvSpPr txBox="1"/>
          <p:nvPr/>
        </p:nvSpPr>
        <p:spPr>
          <a:xfrm>
            <a:off x="6331974" y="1811382"/>
            <a:ext cx="5624322" cy="1754326"/>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srgbClr val="000000"/>
                </a:solidFill>
                <a:effectLst/>
                <a:uLnTx/>
                <a:uFillTx/>
                <a:latin typeface="Archivo" pitchFamily="2" charset="0"/>
                <a:ea typeface="+mn-ea"/>
                <a:cs typeface="+mn-cs"/>
              </a:rPr>
              <a:t>如果您不愿意亲自说出来，那么 </a:t>
            </a:r>
            <a:r>
              <a:rPr kumimoji="0" lang="en-US" altLang="zh-CN" sz="1800" b="0" i="0" u="none" strike="noStrike" kern="1200" cap="none" spc="0" normalizeH="0" baseline="0" noProof="0" dirty="0">
                <a:ln>
                  <a:noFill/>
                </a:ln>
                <a:solidFill>
                  <a:srgbClr val="000000"/>
                </a:solidFill>
                <a:effectLst/>
                <a:uLnTx/>
                <a:uFillTx/>
                <a:latin typeface="Archivo" pitchFamily="2" charset="0"/>
                <a:ea typeface="+mn-ea"/>
                <a:cs typeface="+mn-cs"/>
              </a:rPr>
              <a:t>Autoliv </a:t>
            </a:r>
            <a:r>
              <a:rPr kumimoji="0" lang="zh-CN" altLang="en-US" sz="1800" b="0" i="0" u="none" strike="noStrike" kern="1200" cap="none" spc="0" normalizeH="0" baseline="0" noProof="0" dirty="0">
                <a:ln>
                  <a:noFill/>
                </a:ln>
                <a:solidFill>
                  <a:srgbClr val="000000"/>
                </a:solidFill>
                <a:effectLst/>
                <a:uLnTx/>
                <a:uFillTx/>
                <a:latin typeface="Archivo" pitchFamily="2" charset="0"/>
                <a:ea typeface="+mn-ea"/>
                <a:cs typeface="+mn-cs"/>
              </a:rPr>
              <a:t>帮助热线将全天候 </a:t>
            </a:r>
            <a:r>
              <a:rPr kumimoji="0" lang="en-US" altLang="zh-CN" sz="1800" b="0" i="0" u="none" strike="noStrike" kern="1200" cap="none" spc="0" normalizeH="0" baseline="0" noProof="0" dirty="0">
                <a:ln>
                  <a:noFill/>
                </a:ln>
                <a:solidFill>
                  <a:srgbClr val="000000"/>
                </a:solidFill>
                <a:effectLst/>
                <a:uLnTx/>
                <a:uFillTx/>
                <a:latin typeface="Archivo" pitchFamily="2" charset="0"/>
                <a:ea typeface="+mn-ea"/>
                <a:cs typeface="+mn-cs"/>
              </a:rPr>
              <a:t>24 </a:t>
            </a:r>
            <a:r>
              <a:rPr kumimoji="0" lang="zh-CN" altLang="en-US" sz="1800" b="0" i="0" u="none" strike="noStrike" kern="1200" cap="none" spc="0" normalizeH="0" baseline="0" noProof="0" dirty="0">
                <a:ln>
                  <a:noFill/>
                </a:ln>
                <a:solidFill>
                  <a:srgbClr val="000000"/>
                </a:solidFill>
                <a:effectLst/>
                <a:uLnTx/>
                <a:uFillTx/>
                <a:latin typeface="Archivo" pitchFamily="2" charset="0"/>
                <a:ea typeface="+mn-ea"/>
                <a:cs typeface="+mn-cs"/>
              </a:rPr>
              <a:t>小时开放，您可以秘密报告问题。</a:t>
            </a:r>
            <a:endParaRPr kumimoji="0" lang="en-US" altLang="zh-CN" sz="1800" b="0" i="0" u="none" strike="noStrike" kern="1200" cap="none" spc="0" normalizeH="0" baseline="0" noProof="0" dirty="0">
              <a:ln>
                <a:noFill/>
              </a:ln>
              <a:solidFill>
                <a:srgbClr val="000000"/>
              </a:solidFill>
              <a:effectLst/>
              <a:uLnTx/>
              <a:uFillTx/>
              <a:latin typeface="Archivo" pitchFamily="2" charset="0"/>
              <a:ea typeface="+mn-ea"/>
              <a:cs typeface="+mn-cs"/>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CN" dirty="0">
              <a:solidFill>
                <a:srgbClr val="000000"/>
              </a:solidFill>
              <a:latin typeface="Archivo" pitchFamily="2"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srgbClr val="000000"/>
                </a:solidFill>
                <a:effectLst/>
                <a:uLnTx/>
                <a:uFillTx/>
                <a:latin typeface="Archivo" pitchFamily="2" charset="0"/>
                <a:ea typeface="+mn-ea"/>
                <a:cs typeface="+mn-cs"/>
              </a:rPr>
              <a:t>永远记住，如果您出于善意提出疑虑或说出潜在的不当行为，您在 </a:t>
            </a:r>
            <a:r>
              <a:rPr kumimoji="0" lang="en-US" altLang="zh-CN" sz="1800" b="0" i="0" u="none" strike="noStrike" kern="1200" cap="none" spc="0" normalizeH="0" baseline="0" noProof="0" dirty="0">
                <a:ln>
                  <a:noFill/>
                </a:ln>
                <a:solidFill>
                  <a:srgbClr val="000000"/>
                </a:solidFill>
                <a:effectLst/>
                <a:uLnTx/>
                <a:uFillTx/>
                <a:latin typeface="Archivo" pitchFamily="2" charset="0"/>
                <a:ea typeface="+mn-ea"/>
                <a:cs typeface="+mn-cs"/>
              </a:rPr>
              <a:t>Autoliv </a:t>
            </a:r>
            <a:r>
              <a:rPr kumimoji="0" lang="zh-CN" altLang="en-US" sz="1800" b="0" i="0" u="none" strike="noStrike" kern="1200" cap="none" spc="0" normalizeH="0" baseline="0" noProof="0" dirty="0">
                <a:ln>
                  <a:noFill/>
                </a:ln>
                <a:solidFill>
                  <a:srgbClr val="000000"/>
                </a:solidFill>
                <a:effectLst/>
                <a:uLnTx/>
                <a:uFillTx/>
                <a:latin typeface="Archivo" pitchFamily="2" charset="0"/>
                <a:ea typeface="+mn-ea"/>
                <a:cs typeface="+mn-cs"/>
              </a:rPr>
              <a:t>的未来不会面临任何负面后果。</a:t>
            </a:r>
            <a:endParaRPr kumimoji="0" lang="en-US" altLang="zh-CN" sz="1800" b="0" i="0" u="none" strike="noStrike" kern="1200" cap="none" spc="0" normalizeH="0" baseline="0" noProof="0" dirty="0">
              <a:ln>
                <a:noFill/>
              </a:ln>
              <a:solidFill>
                <a:srgbClr val="000000"/>
              </a:solidFill>
              <a:effectLst/>
              <a:uLnTx/>
              <a:uFillTx/>
              <a:latin typeface="Archivo" pitchFamily="2" charset="0"/>
              <a:ea typeface="+mn-ea"/>
              <a:cs typeface="+mn-cs"/>
            </a:endParaRPr>
          </a:p>
        </p:txBody>
      </p:sp>
      <p:pic>
        <p:nvPicPr>
          <p:cNvPr id="12" name="Picture 11">
            <a:extLst>
              <a:ext uri="{FF2B5EF4-FFF2-40B4-BE49-F238E27FC236}">
                <a16:creationId xmlns:a16="http://schemas.microsoft.com/office/drawing/2014/main" id="{75A82C18-4374-4794-AD19-C8FC154CA12E}"/>
              </a:ext>
            </a:extLst>
          </p:cNvPr>
          <p:cNvPicPr>
            <a:picLocks noChangeAspect="1"/>
          </p:cNvPicPr>
          <p:nvPr/>
        </p:nvPicPr>
        <p:blipFill>
          <a:blip r:embed="rId4"/>
          <a:stretch>
            <a:fillRect/>
          </a:stretch>
        </p:blipFill>
        <p:spPr>
          <a:xfrm>
            <a:off x="6936495" y="3777301"/>
            <a:ext cx="3202065" cy="1747199"/>
          </a:xfrm>
          <a:prstGeom prst="rect">
            <a:avLst/>
          </a:prstGeom>
        </p:spPr>
      </p:pic>
      <p:sp>
        <p:nvSpPr>
          <p:cNvPr id="9" name="Rectangle 8">
            <a:extLst>
              <a:ext uri="{FF2B5EF4-FFF2-40B4-BE49-F238E27FC236}">
                <a16:creationId xmlns:a16="http://schemas.microsoft.com/office/drawing/2014/main" id="{C6336406-C64E-40EC-BE70-012105295643}"/>
              </a:ext>
            </a:extLst>
          </p:cNvPr>
          <p:cNvSpPr/>
          <p:nvPr/>
        </p:nvSpPr>
        <p:spPr>
          <a:xfrm>
            <a:off x="0" y="-9947"/>
            <a:ext cx="12192000" cy="94296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2400" dirty="0"/>
              <a:t>我们如何直言不讳</a:t>
            </a:r>
            <a:r>
              <a:rPr lang="en-US" altLang="ja-JP" sz="2400" dirty="0"/>
              <a:t>@</a:t>
            </a:r>
            <a:r>
              <a:rPr lang="en-US" sz="2400" dirty="0"/>
              <a:t>Autoliv</a:t>
            </a:r>
            <a:endParaRPr lang="en-US" sz="1000" dirty="0">
              <a:solidFill>
                <a:schemeClr val="bg1"/>
              </a:solidFill>
            </a:endParaRPr>
          </a:p>
        </p:txBody>
      </p:sp>
    </p:spTree>
    <p:extLst>
      <p:ext uri="{BB962C8B-B14F-4D97-AF65-F5344CB8AC3E}">
        <p14:creationId xmlns:p14="http://schemas.microsoft.com/office/powerpoint/2010/main" val="1349949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B5EA3-5ED1-43F3-A008-72D904510A0E}"/>
              </a:ext>
            </a:extLst>
          </p:cNvPr>
          <p:cNvSpPr>
            <a:spLocks noGrp="1"/>
          </p:cNvSpPr>
          <p:nvPr>
            <p:ph type="title"/>
          </p:nvPr>
        </p:nvSpPr>
        <p:spPr/>
        <p:txBody>
          <a:bodyPr>
            <a:normAutofit fontScale="90000"/>
          </a:bodyPr>
          <a:lstStyle/>
          <a:p>
            <a:r>
              <a:rPr lang="en-US" dirty="0"/>
              <a:t>Script: Slide 9</a:t>
            </a:r>
            <a:br>
              <a:rPr lang="en-US" dirty="0"/>
            </a:br>
            <a:br>
              <a:rPr lang="en-US" dirty="0"/>
            </a:br>
            <a:endParaRPr lang="en-US" dirty="0"/>
          </a:p>
        </p:txBody>
      </p:sp>
      <p:graphicFrame>
        <p:nvGraphicFramePr>
          <p:cNvPr id="5" name="Table 4">
            <a:extLst>
              <a:ext uri="{FF2B5EF4-FFF2-40B4-BE49-F238E27FC236}">
                <a16:creationId xmlns:a16="http://schemas.microsoft.com/office/drawing/2014/main" id="{A152EAF8-8FEA-4D39-BE43-DBF98643D597}"/>
              </a:ext>
            </a:extLst>
          </p:cNvPr>
          <p:cNvGraphicFramePr>
            <a:graphicFrameLocks noGrp="1"/>
          </p:cNvGraphicFramePr>
          <p:nvPr>
            <p:extLst>
              <p:ext uri="{D42A27DB-BD31-4B8C-83A1-F6EECF244321}">
                <p14:modId xmlns:p14="http://schemas.microsoft.com/office/powerpoint/2010/main" val="2398283301"/>
              </p:ext>
            </p:extLst>
          </p:nvPr>
        </p:nvGraphicFramePr>
        <p:xfrm>
          <a:off x="230869" y="928581"/>
          <a:ext cx="11816928" cy="2818502"/>
        </p:xfrm>
        <a:graphic>
          <a:graphicData uri="http://schemas.openxmlformats.org/drawingml/2006/table">
            <a:tbl>
              <a:tblPr firstRow="1" bandRow="1">
                <a:tableStyleId>{00A15C55-8517-42AA-B614-E9B94910E393}</a:tableStyleId>
              </a:tblPr>
              <a:tblGrid>
                <a:gridCol w="5908464">
                  <a:extLst>
                    <a:ext uri="{9D8B030D-6E8A-4147-A177-3AD203B41FA5}">
                      <a16:colId xmlns:a16="http://schemas.microsoft.com/office/drawing/2014/main" val="1547004760"/>
                    </a:ext>
                  </a:extLst>
                </a:gridCol>
                <a:gridCol w="5908464">
                  <a:extLst>
                    <a:ext uri="{9D8B030D-6E8A-4147-A177-3AD203B41FA5}">
                      <a16:colId xmlns:a16="http://schemas.microsoft.com/office/drawing/2014/main" val="1686418222"/>
                    </a:ext>
                  </a:extLst>
                </a:gridCol>
              </a:tblGrid>
              <a:tr h="617846">
                <a:tc>
                  <a:txBody>
                    <a:bodyPr/>
                    <a:lstStyle/>
                    <a:p>
                      <a:r>
                        <a:rPr lang="en-US" dirty="0"/>
                        <a:t>ENGLISH External</a:t>
                      </a:r>
                    </a:p>
                  </a:txBody>
                  <a:tcPr/>
                </a:tc>
                <a:tc>
                  <a:txBody>
                    <a:bodyPr/>
                    <a:lstStyle/>
                    <a:p>
                      <a:r>
                        <a:rPr lang="en-US" dirty="0"/>
                        <a:t>Chinese</a:t>
                      </a:r>
                    </a:p>
                  </a:txBody>
                  <a:tcPr/>
                </a:tc>
                <a:extLst>
                  <a:ext uri="{0D108BD9-81ED-4DB2-BD59-A6C34878D82A}">
                    <a16:rowId xmlns:a16="http://schemas.microsoft.com/office/drawing/2014/main" val="2444356517"/>
                  </a:ext>
                </a:extLst>
              </a:tr>
              <a:tr h="617846">
                <a:tc>
                  <a:txBody>
                    <a:bodyPr/>
                    <a:lstStyle/>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A safe working environment at Autoliv means much more than just our physical safety and health, it also means our mental wellbeing and our capacity to feel safe to speak up.</a:t>
                      </a:r>
                      <a:endParaRPr lang="en-US" sz="10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 </a:t>
                      </a:r>
                      <a:endParaRPr lang="en-US" sz="10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If we do not feel safe to speak up and know we will be listened to, then we risk not only our physical safety, but also our integrity, and ultimately the safety of our end users.</a:t>
                      </a:r>
                      <a:endParaRPr lang="en-US" sz="10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 </a:t>
                      </a:r>
                      <a:endParaRPr lang="en-US" sz="10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At Autoliv we have a broad definition of speaking up. For us speaking up covers all discussion that has the intention to support positive change or improvement. Therefore, speaking up covers raising a concern, but also asking a question, sharing knowledge, encouraging inclusion, or proposing a new way of doing things. These are all examples of speaking up.</a:t>
                      </a:r>
                      <a:endParaRPr lang="en-US" sz="10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 </a:t>
                      </a:r>
                      <a:endParaRPr lang="en-US" sz="10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If you encounter situations where this Code appears to have been violated, please, Speak Up!</a:t>
                      </a:r>
                      <a:endParaRPr lang="en-US" sz="1000" dirty="0">
                        <a:effectLst/>
                        <a:latin typeface="Archivo" pitchFamily="2" charset="0"/>
                        <a:ea typeface="Archivo" pitchFamily="2" charset="0"/>
                        <a:cs typeface="Times New Roman" panose="02020603050405020304" pitchFamily="18" charset="0"/>
                      </a:endParaRPr>
                    </a:p>
                    <a:p>
                      <a:endParaRPr lang="en-US" sz="1000" dirty="0"/>
                    </a:p>
                  </a:txBody>
                  <a:tcPr/>
                </a:tc>
                <a:tc>
                  <a:txBody>
                    <a:bodyPr/>
                    <a:lstStyle/>
                    <a:p>
                      <a:pPr algn="l"/>
                      <a:r>
                        <a:rPr lang="zh-CN" altLang="en-US" sz="1000" dirty="0"/>
                        <a:t>在奥托立夫，安全的工作环境不仅意味着我们的人身安全和健康，还意味着我们的心理健康和我们畅所欲言的能力。</a:t>
                      </a:r>
                      <a:endParaRPr lang="en-US" altLang="zh-CN" sz="1000" dirty="0"/>
                    </a:p>
                    <a:p>
                      <a:pPr algn="l"/>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0" dirty="0">
                          <a:effectLst/>
                          <a:latin typeface="Archivo" pitchFamily="2" charset="0"/>
                          <a:ea typeface="Archivo" pitchFamily="2" charset="0"/>
                          <a:cs typeface="Archivo" pitchFamily="2" charset="0"/>
                        </a:rPr>
                        <a:t>如果我们说出来时不能感觉到安全，</a:t>
                      </a:r>
                      <a:r>
                        <a:rPr lang="zh-CN" altLang="en-US" sz="1000" dirty="0"/>
                        <a:t>并且知道我们会被倾听，那么我们不仅会冒人身安全的风险，还会危及我们的诚信，并最终危及我们最终用户的安全。</a:t>
                      </a:r>
                      <a:endParaRPr lang="en-US" altLang="zh-CN" sz="1000" dirty="0"/>
                    </a:p>
                    <a:p>
                      <a:pPr algn="l"/>
                      <a:endParaRPr lang="en-US" sz="1000" dirty="0"/>
                    </a:p>
                    <a:p>
                      <a:pPr algn="l"/>
                      <a:r>
                        <a:rPr lang="zh-CN" altLang="en-US" sz="1000" dirty="0"/>
                        <a:t>在奥托立夫，我们对畅所欲言有一个广泛的定义。 对我们而言，畅所欲言涵盖所有旨在支持积极变革或改进的讨论。 因此，畅所欲言不仅包括提出疑虑，还包括提出问题、分享知识、鼓励包容或提出新的做事方式。 这些都是直言不讳的例子。</a:t>
                      </a:r>
                      <a:endParaRPr lang="en-US" altLang="zh-CN" sz="1000" dirty="0"/>
                    </a:p>
                    <a:p>
                      <a:pPr algn="l"/>
                      <a:endParaRPr lang="en-US" sz="1000" dirty="0"/>
                    </a:p>
                    <a:p>
                      <a:pPr algn="l"/>
                      <a:endParaRPr lang="en-US" sz="1000" dirty="0"/>
                    </a:p>
                    <a:p>
                      <a:pPr algn="l"/>
                      <a:r>
                        <a:rPr lang="zh-CN" altLang="en-US" sz="1000" dirty="0"/>
                        <a:t>如果您遇到违反本准则的情况，请大声说出来！</a:t>
                      </a:r>
                      <a:endParaRPr lang="en-US" sz="1000" dirty="0"/>
                    </a:p>
                    <a:p>
                      <a:pPr algn="l"/>
                      <a:endParaRPr lang="en-US" sz="1000" dirty="0"/>
                    </a:p>
                  </a:txBody>
                  <a:tcPr/>
                </a:tc>
                <a:extLst>
                  <a:ext uri="{0D108BD9-81ED-4DB2-BD59-A6C34878D82A}">
                    <a16:rowId xmlns:a16="http://schemas.microsoft.com/office/drawing/2014/main" val="2885748686"/>
                  </a:ext>
                </a:extLst>
              </a:tr>
            </a:tbl>
          </a:graphicData>
        </a:graphic>
      </p:graphicFrame>
    </p:spTree>
    <p:extLst>
      <p:ext uri="{BB962C8B-B14F-4D97-AF65-F5344CB8AC3E}">
        <p14:creationId xmlns:p14="http://schemas.microsoft.com/office/powerpoint/2010/main" val="2815355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B5EA3-5ED1-43F3-A008-72D904510A0E}"/>
              </a:ext>
            </a:extLst>
          </p:cNvPr>
          <p:cNvSpPr>
            <a:spLocks noGrp="1"/>
          </p:cNvSpPr>
          <p:nvPr>
            <p:ph type="title"/>
          </p:nvPr>
        </p:nvSpPr>
        <p:spPr/>
        <p:txBody>
          <a:bodyPr>
            <a:normAutofit fontScale="90000"/>
          </a:bodyPr>
          <a:lstStyle/>
          <a:p>
            <a:r>
              <a:rPr lang="en-US" dirty="0"/>
              <a:t>Script: Slide 1</a:t>
            </a:r>
            <a:br>
              <a:rPr lang="en-US" dirty="0"/>
            </a:br>
            <a:br>
              <a:rPr lang="en-US" dirty="0"/>
            </a:br>
            <a:endParaRPr lang="en-US" dirty="0"/>
          </a:p>
        </p:txBody>
      </p:sp>
      <p:graphicFrame>
        <p:nvGraphicFramePr>
          <p:cNvPr id="4" name="Table 4">
            <a:extLst>
              <a:ext uri="{FF2B5EF4-FFF2-40B4-BE49-F238E27FC236}">
                <a16:creationId xmlns:a16="http://schemas.microsoft.com/office/drawing/2014/main" id="{A2D23685-F525-401D-AE3B-9D67DB7EA549}"/>
              </a:ext>
            </a:extLst>
          </p:cNvPr>
          <p:cNvGraphicFramePr>
            <a:graphicFrameLocks noGrp="1"/>
          </p:cNvGraphicFramePr>
          <p:nvPr>
            <p:extLst>
              <p:ext uri="{D42A27DB-BD31-4B8C-83A1-F6EECF244321}">
                <p14:modId xmlns:p14="http://schemas.microsoft.com/office/powerpoint/2010/main" val="1724315471"/>
              </p:ext>
            </p:extLst>
          </p:nvPr>
        </p:nvGraphicFramePr>
        <p:xfrm>
          <a:off x="193730" y="1451187"/>
          <a:ext cx="11884302" cy="1224280"/>
        </p:xfrm>
        <a:graphic>
          <a:graphicData uri="http://schemas.openxmlformats.org/drawingml/2006/table">
            <a:tbl>
              <a:tblPr firstRow="1" bandRow="1">
                <a:tableStyleId>{00A15C55-8517-42AA-B614-E9B94910E393}</a:tableStyleId>
              </a:tblPr>
              <a:tblGrid>
                <a:gridCol w="5862925">
                  <a:extLst>
                    <a:ext uri="{9D8B030D-6E8A-4147-A177-3AD203B41FA5}">
                      <a16:colId xmlns:a16="http://schemas.microsoft.com/office/drawing/2014/main" val="1547004760"/>
                    </a:ext>
                  </a:extLst>
                </a:gridCol>
                <a:gridCol w="6021377">
                  <a:extLst>
                    <a:ext uri="{9D8B030D-6E8A-4147-A177-3AD203B41FA5}">
                      <a16:colId xmlns:a16="http://schemas.microsoft.com/office/drawing/2014/main" val="1686418222"/>
                    </a:ext>
                  </a:extLst>
                </a:gridCol>
              </a:tblGrid>
              <a:tr h="370840">
                <a:tc>
                  <a:txBody>
                    <a:bodyPr/>
                    <a:lstStyle/>
                    <a:p>
                      <a:pPr algn="l"/>
                      <a:r>
                        <a:rPr lang="en-US" dirty="0"/>
                        <a:t>ENGLISH</a:t>
                      </a:r>
                    </a:p>
                  </a:txBody>
                  <a:tcPr/>
                </a:tc>
                <a:tc>
                  <a:txBody>
                    <a:bodyPr/>
                    <a:lstStyle/>
                    <a:p>
                      <a:pPr algn="l"/>
                      <a:r>
                        <a:rPr lang="en-US" dirty="0"/>
                        <a:t>Chinese</a:t>
                      </a:r>
                    </a:p>
                  </a:txBody>
                  <a:tcPr/>
                </a:tc>
                <a:extLst>
                  <a:ext uri="{0D108BD9-81ED-4DB2-BD59-A6C34878D82A}">
                    <a16:rowId xmlns:a16="http://schemas.microsoft.com/office/drawing/2014/main" val="2444356517"/>
                  </a:ext>
                </a:extLst>
              </a:tr>
              <a:tr h="370840">
                <a:tc>
                  <a:txBody>
                    <a:bodyPr/>
                    <a:lstStyle/>
                    <a:p>
                      <a:pPr algn="l"/>
                      <a:r>
                        <a:rPr lang="en-US" sz="1000" dirty="0">
                          <a:effectLst/>
                          <a:latin typeface="Archivo" pitchFamily="2" charset="0"/>
                          <a:ea typeface="Archivo" pitchFamily="2" charset="0"/>
                          <a:cs typeface="Archivo" pitchFamily="2" charset="0"/>
                        </a:rPr>
                        <a:t>Welcome to this training on the Autoliv Supplier Code of Conduct.  </a:t>
                      </a:r>
                    </a:p>
                    <a:p>
                      <a:pPr algn="l"/>
                      <a:endParaRPr lang="en-US" sz="1000" dirty="0">
                        <a:effectLst/>
                        <a:latin typeface="Archivo" pitchFamily="2" charset="0"/>
                        <a:ea typeface="Archivo" pitchFamily="2" charset="0"/>
                        <a:cs typeface="Archivo" pitchFamily="2" charset="0"/>
                      </a:endParaRPr>
                    </a:p>
                    <a:p>
                      <a:pPr algn="l"/>
                      <a:endParaRPr lang="en-US" sz="1000" dirty="0">
                        <a:effectLst/>
                        <a:latin typeface="Archivo" pitchFamily="2" charset="0"/>
                        <a:ea typeface="Archivo" pitchFamily="2" charset="0"/>
                        <a:cs typeface="Archivo" pitchFamily="2" charset="0"/>
                      </a:endParaRPr>
                    </a:p>
                    <a:p>
                      <a:pPr algn="l"/>
                      <a:r>
                        <a:rPr lang="en-US" sz="1000" dirty="0">
                          <a:effectLst/>
                          <a:latin typeface="Archivo" pitchFamily="2" charset="0"/>
                          <a:ea typeface="Archivo" pitchFamily="2" charset="0"/>
                          <a:cs typeface="Archivo" pitchFamily="2" charset="0"/>
                        </a:rPr>
                        <a:t>Throughout this training references to Autoliv Supplier Code of Conduct, Supplier Code of Conduct, and ‘The Code’ are all intended to mean the same thing.</a:t>
                      </a:r>
                      <a:endParaRPr lang="en-US" sz="1000" dirty="0"/>
                    </a:p>
                  </a:txBody>
                  <a:tcPr/>
                </a:tc>
                <a:tc>
                  <a:txBody>
                    <a:bodyPr/>
                    <a:lstStyle/>
                    <a:p>
                      <a:pPr algn="l"/>
                      <a:r>
                        <a:rPr lang="zh-CN" altLang="en-US" sz="1000" dirty="0"/>
                        <a:t>欢迎参加有关奥托立夫供应商行为准则的培训。</a:t>
                      </a:r>
                      <a:endParaRPr lang="en-US" altLang="zh-CN" sz="1000" dirty="0"/>
                    </a:p>
                    <a:p>
                      <a:pPr algn="l"/>
                      <a:endParaRPr lang="en-US" altLang="zh-CN" sz="1000" dirty="0"/>
                    </a:p>
                    <a:p>
                      <a:pPr algn="l"/>
                      <a:endParaRPr lang="en-US" altLang="zh-CN" sz="1000" dirty="0"/>
                    </a:p>
                    <a:p>
                      <a:pPr algn="l"/>
                      <a:r>
                        <a:rPr lang="zh-CN" altLang="en-US" sz="1000" dirty="0"/>
                        <a:t>在本培训中，对奥托立夫供应商行为准则、供应商行为准则和“准则”的引用均意指同一事物。</a:t>
                      </a:r>
                      <a:endParaRPr lang="en-US" altLang="zh-CN" sz="1000" dirty="0"/>
                    </a:p>
                  </a:txBody>
                  <a:tcPr/>
                </a:tc>
                <a:extLst>
                  <a:ext uri="{0D108BD9-81ED-4DB2-BD59-A6C34878D82A}">
                    <a16:rowId xmlns:a16="http://schemas.microsoft.com/office/drawing/2014/main" val="2885748686"/>
                  </a:ext>
                </a:extLst>
              </a:tr>
            </a:tbl>
          </a:graphicData>
        </a:graphic>
      </p:graphicFrame>
    </p:spTree>
    <p:extLst>
      <p:ext uri="{BB962C8B-B14F-4D97-AF65-F5344CB8AC3E}">
        <p14:creationId xmlns:p14="http://schemas.microsoft.com/office/powerpoint/2010/main" val="4146854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16037B0-C2BE-4866-9722-365ED095BF1A}"/>
              </a:ext>
            </a:extLst>
          </p:cNvPr>
          <p:cNvSpPr>
            <a:spLocks noGrp="1"/>
          </p:cNvSpPr>
          <p:nvPr>
            <p:ph sz="quarter" idx="15"/>
          </p:nvPr>
        </p:nvSpPr>
        <p:spPr/>
        <p:txBody>
          <a:bodyPr/>
          <a:lstStyle/>
          <a:p>
            <a:r>
              <a:rPr lang="en-US" b="0" i="0" dirty="0">
                <a:solidFill>
                  <a:srgbClr val="000000"/>
                </a:solidFill>
                <a:effectLst/>
                <a:latin typeface="MaderaW01"/>
              </a:rPr>
              <a:t> </a:t>
            </a:r>
            <a:endParaRPr lang="en-US" dirty="0"/>
          </a:p>
        </p:txBody>
      </p:sp>
      <p:sp>
        <p:nvSpPr>
          <p:cNvPr id="5" name="Text Placeholder 4">
            <a:extLst>
              <a:ext uri="{FF2B5EF4-FFF2-40B4-BE49-F238E27FC236}">
                <a16:creationId xmlns:a16="http://schemas.microsoft.com/office/drawing/2014/main" id="{49B28BF8-6687-4BF8-A45E-564C9F23C469}"/>
              </a:ext>
            </a:extLst>
          </p:cNvPr>
          <p:cNvSpPr>
            <a:spLocks noGrp="1"/>
          </p:cNvSpPr>
          <p:nvPr>
            <p:ph type="body" sz="quarter" idx="14"/>
          </p:nvPr>
        </p:nvSpPr>
        <p:spPr>
          <a:xfrm>
            <a:off x="6374502" y="2322968"/>
            <a:ext cx="5410655" cy="2212063"/>
          </a:xfrm>
        </p:spPr>
        <p:txBody>
          <a:bodyPr/>
          <a:lstStyle/>
          <a:p>
            <a:r>
              <a:rPr lang="zh-CN" altLang="en-US" sz="1800" dirty="0">
                <a:effectLst/>
                <a:latin typeface="Archivo" pitchFamily="2" charset="0"/>
                <a:ea typeface="Times New Roman" panose="02020603050405020304" pitchFamily="18" charset="0"/>
              </a:rPr>
              <a:t>我们所有主要利益相关者对我们如何经营可持续业务的期望越来越高</a:t>
            </a:r>
            <a:endParaRPr lang="en-US" altLang="zh-CN" sz="1800" dirty="0">
              <a:effectLst/>
              <a:latin typeface="Archivo" pitchFamily="2" charset="0"/>
              <a:ea typeface="Times New Roman" panose="02020603050405020304" pitchFamily="18" charset="0"/>
            </a:endParaRPr>
          </a:p>
          <a:p>
            <a:r>
              <a:rPr lang="zh-CN" altLang="en-US" sz="1800" dirty="0">
                <a:effectLst/>
                <a:latin typeface="Archivo" pitchFamily="2" charset="0"/>
                <a:ea typeface="Times New Roman" panose="02020603050405020304" pitchFamily="18" charset="0"/>
              </a:rPr>
              <a:t>我们的供应商在所有权结构和业务运营方面的透明度很重要，因为我们想知道我们与谁做生意</a:t>
            </a:r>
            <a:endParaRPr lang="en-US" altLang="zh-CN" sz="1800" dirty="0">
              <a:effectLst/>
              <a:latin typeface="Archivo" pitchFamily="2" charset="0"/>
              <a:ea typeface="Times New Roman" panose="02020603050405020304" pitchFamily="18" charset="0"/>
            </a:endParaRPr>
          </a:p>
          <a:p>
            <a:r>
              <a:rPr lang="zh-CN" altLang="en-US" sz="1800" dirty="0">
                <a:effectLst/>
                <a:latin typeface="Archivo" pitchFamily="2" charset="0"/>
                <a:ea typeface="Times New Roman" panose="02020603050405020304" pitchFamily="18" charset="0"/>
              </a:rPr>
              <a:t>通过努力收集和审查信息，我们可以管理和减轻法律、道德、声誉和社会风险</a:t>
            </a:r>
            <a:endParaRPr lang="en-US" altLang="zh-CN" sz="1800" dirty="0">
              <a:effectLst/>
              <a:latin typeface="Archivo" pitchFamily="2" charset="0"/>
              <a:ea typeface="Times New Roman" panose="02020603050405020304" pitchFamily="18" charset="0"/>
            </a:endParaRPr>
          </a:p>
          <a:p>
            <a:r>
              <a:rPr lang="zh-CN" altLang="en-US" sz="1800" dirty="0">
                <a:effectLst/>
                <a:latin typeface="Archivo" pitchFamily="2" charset="0"/>
                <a:ea typeface="Times New Roman" panose="02020603050405020304" pitchFamily="18" charset="0"/>
              </a:rPr>
              <a:t>如果不主动管理此类风险，可能会破坏和损害我们的声誉、客户信心、员工信任和忠诚度</a:t>
            </a:r>
            <a:endParaRPr lang="en-GB" sz="1800" dirty="0">
              <a:effectLst/>
              <a:latin typeface="Archivo" pitchFamily="2" charset="0"/>
              <a:ea typeface="Times New Roman" panose="02020603050405020304" pitchFamily="18" charset="0"/>
            </a:endParaRPr>
          </a:p>
        </p:txBody>
      </p:sp>
      <p:pic>
        <p:nvPicPr>
          <p:cNvPr id="10" name="Picture 9" descr="Graphical user interface, application&#10;&#10;Description automatically generated">
            <a:extLst>
              <a:ext uri="{FF2B5EF4-FFF2-40B4-BE49-F238E27FC236}">
                <a16:creationId xmlns:a16="http://schemas.microsoft.com/office/drawing/2014/main" id="{332C20E1-987D-48FF-A2A4-F23BE06B4849}"/>
              </a:ext>
            </a:extLst>
          </p:cNvPr>
          <p:cNvPicPr>
            <a:picLocks noChangeAspect="1"/>
          </p:cNvPicPr>
          <p:nvPr/>
        </p:nvPicPr>
        <p:blipFill rotWithShape="1">
          <a:blip r:embed="rId3">
            <a:extLst>
              <a:ext uri="{28A0092B-C50C-407E-A947-70E740481C1C}">
                <a14:useLocalDpi xmlns:a14="http://schemas.microsoft.com/office/drawing/2010/main" val="0"/>
              </a:ext>
            </a:extLst>
          </a:blip>
          <a:srcRect r="37434"/>
          <a:stretch/>
        </p:blipFill>
        <p:spPr>
          <a:xfrm>
            <a:off x="-2" y="1096961"/>
            <a:ext cx="6031833" cy="5311133"/>
          </a:xfrm>
          <a:prstGeom prst="rect">
            <a:avLst/>
          </a:prstGeom>
        </p:spPr>
      </p:pic>
      <p:sp>
        <p:nvSpPr>
          <p:cNvPr id="7" name="Rectangle 6">
            <a:extLst>
              <a:ext uri="{FF2B5EF4-FFF2-40B4-BE49-F238E27FC236}">
                <a16:creationId xmlns:a16="http://schemas.microsoft.com/office/drawing/2014/main" id="{37B9A3A0-97A0-4519-A292-E58428065E3D}"/>
              </a:ext>
            </a:extLst>
          </p:cNvPr>
          <p:cNvSpPr/>
          <p:nvPr/>
        </p:nvSpPr>
        <p:spPr>
          <a:xfrm>
            <a:off x="-2" y="2231"/>
            <a:ext cx="12192000" cy="94296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zh-CN" altLang="en-US" sz="2400" b="1" dirty="0">
                <a:solidFill>
                  <a:schemeClr val="bg1"/>
                </a:solidFill>
                <a:latin typeface="Archivo SemiBold" pitchFamily="2" charset="0"/>
                <a:ea typeface="+mj-ea"/>
                <a:cs typeface="Archivo SemiBold" pitchFamily="2" charset="0"/>
              </a:rPr>
              <a:t>为什么我们的供应商行为准则如此重要？</a:t>
            </a:r>
            <a:endParaRPr lang="en-US" sz="2400" dirty="0">
              <a:solidFill>
                <a:schemeClr val="bg1"/>
              </a:solidFill>
            </a:endParaRPr>
          </a:p>
        </p:txBody>
      </p:sp>
    </p:spTree>
    <p:extLst>
      <p:ext uri="{BB962C8B-B14F-4D97-AF65-F5344CB8AC3E}">
        <p14:creationId xmlns:p14="http://schemas.microsoft.com/office/powerpoint/2010/main" val="914723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B5EA3-5ED1-43F3-A008-72D904510A0E}"/>
              </a:ext>
            </a:extLst>
          </p:cNvPr>
          <p:cNvSpPr>
            <a:spLocks noGrp="1"/>
          </p:cNvSpPr>
          <p:nvPr>
            <p:ph type="title"/>
          </p:nvPr>
        </p:nvSpPr>
        <p:spPr/>
        <p:txBody>
          <a:bodyPr>
            <a:normAutofit fontScale="90000"/>
          </a:bodyPr>
          <a:lstStyle/>
          <a:p>
            <a:r>
              <a:rPr lang="en-US" dirty="0"/>
              <a:t>Script: Slide 2</a:t>
            </a:r>
            <a:br>
              <a:rPr lang="en-US" dirty="0"/>
            </a:br>
            <a:br>
              <a:rPr lang="en-US" dirty="0"/>
            </a:br>
            <a:endParaRPr lang="en-US" dirty="0"/>
          </a:p>
        </p:txBody>
      </p:sp>
      <p:graphicFrame>
        <p:nvGraphicFramePr>
          <p:cNvPr id="4" name="Table 4">
            <a:extLst>
              <a:ext uri="{FF2B5EF4-FFF2-40B4-BE49-F238E27FC236}">
                <a16:creationId xmlns:a16="http://schemas.microsoft.com/office/drawing/2014/main" id="{A2D23685-F525-401D-AE3B-9D67DB7EA549}"/>
              </a:ext>
            </a:extLst>
          </p:cNvPr>
          <p:cNvGraphicFramePr>
            <a:graphicFrameLocks noGrp="1"/>
          </p:cNvGraphicFramePr>
          <p:nvPr>
            <p:extLst>
              <p:ext uri="{D42A27DB-BD31-4B8C-83A1-F6EECF244321}">
                <p14:modId xmlns:p14="http://schemas.microsoft.com/office/powerpoint/2010/main" val="3169775638"/>
              </p:ext>
            </p:extLst>
          </p:nvPr>
        </p:nvGraphicFramePr>
        <p:xfrm>
          <a:off x="162537" y="942027"/>
          <a:ext cx="11631066" cy="5142519"/>
        </p:xfrm>
        <a:graphic>
          <a:graphicData uri="http://schemas.openxmlformats.org/drawingml/2006/table">
            <a:tbl>
              <a:tblPr firstRow="1" bandRow="1">
                <a:tableStyleId>{00A15C55-8517-42AA-B614-E9B94910E393}</a:tableStyleId>
              </a:tblPr>
              <a:tblGrid>
                <a:gridCol w="5815533">
                  <a:extLst>
                    <a:ext uri="{9D8B030D-6E8A-4147-A177-3AD203B41FA5}">
                      <a16:colId xmlns:a16="http://schemas.microsoft.com/office/drawing/2014/main" val="1547004760"/>
                    </a:ext>
                  </a:extLst>
                </a:gridCol>
                <a:gridCol w="5815533">
                  <a:extLst>
                    <a:ext uri="{9D8B030D-6E8A-4147-A177-3AD203B41FA5}">
                      <a16:colId xmlns:a16="http://schemas.microsoft.com/office/drawing/2014/main" val="1686418222"/>
                    </a:ext>
                  </a:extLst>
                </a:gridCol>
              </a:tblGrid>
              <a:tr h="366938">
                <a:tc>
                  <a:txBody>
                    <a:bodyPr/>
                    <a:lstStyle/>
                    <a:p>
                      <a:r>
                        <a:rPr lang="en-US" sz="1200" dirty="0"/>
                        <a:t>ENGLISH</a:t>
                      </a:r>
                    </a:p>
                  </a:txBody>
                  <a:tcPr/>
                </a:tc>
                <a:tc>
                  <a:txBody>
                    <a:bodyPr/>
                    <a:lstStyle/>
                    <a:p>
                      <a:r>
                        <a:rPr lang="en-US" dirty="0"/>
                        <a:t>Chinese</a:t>
                      </a:r>
                    </a:p>
                  </a:txBody>
                  <a:tcPr/>
                </a:tc>
                <a:extLst>
                  <a:ext uri="{0D108BD9-81ED-4DB2-BD59-A6C34878D82A}">
                    <a16:rowId xmlns:a16="http://schemas.microsoft.com/office/drawing/2014/main" val="2444356517"/>
                  </a:ext>
                </a:extLst>
              </a:tr>
              <a:tr h="370840">
                <a:tc>
                  <a:txBody>
                    <a:bodyPr/>
                    <a:lstStyle/>
                    <a:p>
                      <a:pPr marL="0" marR="0">
                        <a:lnSpc>
                          <a:spcPct val="107000"/>
                        </a:lnSpc>
                        <a:spcBef>
                          <a:spcPts val="0"/>
                        </a:spcBef>
                        <a:spcAft>
                          <a:spcPts val="0"/>
                        </a:spcAft>
                      </a:pPr>
                      <a:r>
                        <a:rPr lang="en-US" sz="1200" b="1" dirty="0">
                          <a:solidFill>
                            <a:srgbClr val="232527"/>
                          </a:solidFill>
                          <a:effectLst/>
                          <a:latin typeface="Archivo" pitchFamily="2" charset="0"/>
                          <a:ea typeface="Archivo" pitchFamily="2" charset="0"/>
                          <a:cs typeface="Archivo" pitchFamily="2" charset="0"/>
                        </a:rPr>
                        <a:t>In today’s ever-evolving world, debating whether to incorporate transparency &amp; integrity into your business strategy is no longer an option.</a:t>
                      </a:r>
                    </a:p>
                    <a:p>
                      <a:pPr marL="0" marR="0">
                        <a:lnSpc>
                          <a:spcPct val="107000"/>
                        </a:lnSpc>
                        <a:spcBef>
                          <a:spcPts val="0"/>
                        </a:spcBef>
                        <a:spcAft>
                          <a:spcPts val="0"/>
                        </a:spcAft>
                      </a:pPr>
                      <a:endParaRPr lang="en-US" sz="1200" b="1" dirty="0">
                        <a:solidFill>
                          <a:srgbClr val="232527"/>
                        </a:solidFill>
                        <a:effectLst/>
                        <a:latin typeface="Archivo" pitchFamily="2" charset="0"/>
                        <a:ea typeface="Archivo" pitchFamily="2" charset="0"/>
                        <a:cs typeface="Archivo" pitchFamily="2" charset="0"/>
                      </a:endParaRPr>
                    </a:p>
                    <a:p>
                      <a:pPr marL="0" marR="0">
                        <a:lnSpc>
                          <a:spcPct val="107000"/>
                        </a:lnSpc>
                        <a:spcBef>
                          <a:spcPts val="0"/>
                        </a:spcBef>
                        <a:spcAft>
                          <a:spcPts val="0"/>
                        </a:spcAft>
                      </a:pPr>
                      <a:r>
                        <a:rPr lang="en-US" sz="1200" b="1" dirty="0">
                          <a:solidFill>
                            <a:srgbClr val="232527"/>
                          </a:solidFill>
                          <a:effectLst/>
                          <a:latin typeface="Archivo" pitchFamily="2" charset="0"/>
                          <a:ea typeface="Archivo" pitchFamily="2" charset="0"/>
                          <a:cs typeface="Archivo" pitchFamily="2" charset="0"/>
                        </a:rPr>
                        <a:t>  </a:t>
                      </a:r>
                    </a:p>
                    <a:p>
                      <a:pPr marL="0" marR="0">
                        <a:lnSpc>
                          <a:spcPct val="107000"/>
                        </a:lnSpc>
                        <a:spcBef>
                          <a:spcPts val="0"/>
                        </a:spcBef>
                        <a:spcAft>
                          <a:spcPts val="0"/>
                        </a:spcAft>
                      </a:pPr>
                      <a:r>
                        <a:rPr lang="en-US" sz="1200" b="1" dirty="0">
                          <a:solidFill>
                            <a:srgbClr val="232527"/>
                          </a:solidFill>
                          <a:effectLst/>
                          <a:latin typeface="Archivo" pitchFamily="2" charset="0"/>
                          <a:ea typeface="Archivo" pitchFamily="2" charset="0"/>
                          <a:cs typeface="Archivo" pitchFamily="2" charset="0"/>
                        </a:rPr>
                        <a:t>It is becoming even more critical for companies to address the gap between knowing what is the right thing to do and </a:t>
                      </a:r>
                      <a:r>
                        <a:rPr lang="en-US" sz="1200" b="1" i="1" dirty="0">
                          <a:solidFill>
                            <a:srgbClr val="232527"/>
                          </a:solidFill>
                          <a:effectLst/>
                          <a:latin typeface="Archivo" pitchFamily="2" charset="0"/>
                          <a:ea typeface="Archivo" pitchFamily="2" charset="0"/>
                          <a:cs typeface="Archivo" pitchFamily="2" charset="0"/>
                        </a:rPr>
                        <a:t>doing </a:t>
                      </a:r>
                      <a:r>
                        <a:rPr lang="en-US" sz="1200" b="1" dirty="0">
                          <a:solidFill>
                            <a:srgbClr val="232527"/>
                          </a:solidFill>
                          <a:effectLst/>
                          <a:latin typeface="Archivo" pitchFamily="2" charset="0"/>
                          <a:ea typeface="Archivo" pitchFamily="2" charset="0"/>
                          <a:cs typeface="Archivo" pitchFamily="2" charset="0"/>
                        </a:rPr>
                        <a:t>the right thing in every instance.</a:t>
                      </a:r>
                    </a:p>
                    <a:p>
                      <a:pPr marL="0" marR="0">
                        <a:lnSpc>
                          <a:spcPct val="107000"/>
                        </a:lnSpc>
                        <a:spcBef>
                          <a:spcPts val="0"/>
                        </a:spcBef>
                        <a:spcAft>
                          <a:spcPts val="0"/>
                        </a:spcAft>
                      </a:pPr>
                      <a:endParaRPr lang="en-US" sz="1200" b="1" dirty="0">
                        <a:solidFill>
                          <a:srgbClr val="232527"/>
                        </a:solidFill>
                        <a:effectLst/>
                        <a:latin typeface="Archivo" pitchFamily="2" charset="0"/>
                        <a:ea typeface="Archivo" pitchFamily="2" charset="0"/>
                        <a:cs typeface="Archivo" pitchFamily="2" charset="0"/>
                      </a:endParaRPr>
                    </a:p>
                    <a:p>
                      <a:pPr marL="0" marR="0">
                        <a:lnSpc>
                          <a:spcPct val="107000"/>
                        </a:lnSpc>
                        <a:spcBef>
                          <a:spcPts val="0"/>
                        </a:spcBef>
                        <a:spcAft>
                          <a:spcPts val="0"/>
                        </a:spcAft>
                      </a:pPr>
                      <a:endParaRPr lang="en-US" sz="1200" b="1" dirty="0">
                        <a:solidFill>
                          <a:srgbClr val="232527"/>
                        </a:solidFill>
                        <a:effectLst/>
                        <a:latin typeface="Archivo" pitchFamily="2" charset="0"/>
                        <a:ea typeface="Archivo" pitchFamily="2" charset="0"/>
                        <a:cs typeface="Archivo" pitchFamily="2" charset="0"/>
                      </a:endParaRPr>
                    </a:p>
                    <a:p>
                      <a:pPr marL="0" marR="0">
                        <a:lnSpc>
                          <a:spcPct val="107000"/>
                        </a:lnSpc>
                        <a:spcBef>
                          <a:spcPts val="0"/>
                        </a:spcBef>
                        <a:spcAft>
                          <a:spcPts val="0"/>
                        </a:spcAft>
                      </a:pPr>
                      <a:r>
                        <a:rPr lang="en-US" sz="1200" b="1" dirty="0">
                          <a:solidFill>
                            <a:srgbClr val="232527"/>
                          </a:solidFill>
                          <a:effectLst/>
                          <a:latin typeface="Archivo" pitchFamily="2" charset="0"/>
                          <a:ea typeface="Archivo" pitchFamily="2" charset="0"/>
                          <a:cs typeface="Archivo" pitchFamily="2" charset="0"/>
                        </a:rPr>
                        <a:t>And to Speak Up, ask questions if this is hard to judge and some guidance is needed. </a:t>
                      </a:r>
                    </a:p>
                    <a:p>
                      <a:pPr marL="0" marR="0">
                        <a:lnSpc>
                          <a:spcPct val="107000"/>
                        </a:lnSpc>
                        <a:spcBef>
                          <a:spcPts val="0"/>
                        </a:spcBef>
                        <a:spcAft>
                          <a:spcPts val="0"/>
                        </a:spcAft>
                      </a:pPr>
                      <a:endParaRPr lang="en-US" sz="1200" b="1" dirty="0">
                        <a:solidFill>
                          <a:srgbClr val="232527"/>
                        </a:solidFill>
                        <a:effectLst/>
                        <a:latin typeface="Archivo" pitchFamily="2" charset="0"/>
                        <a:ea typeface="Archivo" pitchFamily="2" charset="0"/>
                        <a:cs typeface="Archivo" pitchFamily="2" charset="0"/>
                      </a:endParaRPr>
                    </a:p>
                    <a:p>
                      <a:pPr marL="0" marR="0">
                        <a:lnSpc>
                          <a:spcPct val="107000"/>
                        </a:lnSpc>
                        <a:spcBef>
                          <a:spcPts val="0"/>
                        </a:spcBef>
                        <a:spcAft>
                          <a:spcPts val="0"/>
                        </a:spcAft>
                      </a:pPr>
                      <a:r>
                        <a:rPr lang="en-US" sz="1200" b="1" dirty="0">
                          <a:solidFill>
                            <a:srgbClr val="232527"/>
                          </a:solidFill>
                          <a:effectLst/>
                          <a:latin typeface="Archivo" pitchFamily="2" charset="0"/>
                          <a:ea typeface="Archivo" pitchFamily="2" charset="0"/>
                          <a:cs typeface="Archivo" pitchFamily="2" charset="0"/>
                        </a:rPr>
                        <a:t>At Autoliv, we are embracing globally established principles &amp; values which we incorporate into our own Autoliv Code of Conduct &amp; the Autoliv Supplier Code of Conduct.  </a:t>
                      </a:r>
                      <a:endParaRPr lang="en-US" sz="12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200" b="1" dirty="0">
                          <a:solidFill>
                            <a:srgbClr val="232527"/>
                          </a:solidFill>
                          <a:effectLst/>
                          <a:latin typeface="Archivo" pitchFamily="2" charset="0"/>
                          <a:ea typeface="Archivo" pitchFamily="2" charset="0"/>
                          <a:cs typeface="Archivo" pitchFamily="2" charset="0"/>
                        </a:rPr>
                        <a:t> </a:t>
                      </a:r>
                    </a:p>
                    <a:p>
                      <a:pPr marL="0" marR="0">
                        <a:lnSpc>
                          <a:spcPct val="107000"/>
                        </a:lnSpc>
                        <a:spcBef>
                          <a:spcPts val="0"/>
                        </a:spcBef>
                        <a:spcAft>
                          <a:spcPts val="0"/>
                        </a:spcAft>
                      </a:pPr>
                      <a:endParaRPr lang="en-US" sz="12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200" b="1" dirty="0">
                          <a:solidFill>
                            <a:srgbClr val="232527"/>
                          </a:solidFill>
                          <a:effectLst/>
                          <a:latin typeface="Archivo" pitchFamily="2" charset="0"/>
                          <a:ea typeface="Archivo" pitchFamily="2" charset="0"/>
                          <a:cs typeface="Archivo" pitchFamily="2" charset="0"/>
                        </a:rPr>
                        <a:t>For us, it is important that we know who we are doing business with. </a:t>
                      </a:r>
                    </a:p>
                    <a:p>
                      <a:pPr marL="0" marR="0">
                        <a:lnSpc>
                          <a:spcPct val="107000"/>
                        </a:lnSpc>
                        <a:spcBef>
                          <a:spcPts val="0"/>
                        </a:spcBef>
                        <a:spcAft>
                          <a:spcPts val="0"/>
                        </a:spcAft>
                      </a:pPr>
                      <a:r>
                        <a:rPr lang="en-US" sz="1200" b="1" dirty="0">
                          <a:solidFill>
                            <a:srgbClr val="232527"/>
                          </a:solidFill>
                          <a:effectLst/>
                          <a:latin typeface="Archivo" pitchFamily="2" charset="0"/>
                          <a:ea typeface="Archivo" pitchFamily="2" charset="0"/>
                          <a:cs typeface="Archivo" pitchFamily="2" charset="0"/>
                        </a:rPr>
                        <a:t>We want to make sure that our partnerships and collaborations are built on mutually agreed upon standards of conducting business.  </a:t>
                      </a:r>
                    </a:p>
                    <a:p>
                      <a:pPr marL="0" marR="0">
                        <a:lnSpc>
                          <a:spcPct val="107000"/>
                        </a:lnSpc>
                        <a:spcBef>
                          <a:spcPts val="0"/>
                        </a:spcBef>
                        <a:spcAft>
                          <a:spcPts val="0"/>
                        </a:spcAft>
                      </a:pPr>
                      <a:endParaRPr lang="en-US" sz="1200" b="1" dirty="0">
                        <a:solidFill>
                          <a:srgbClr val="232527"/>
                        </a:solidFill>
                        <a:effectLst/>
                        <a:latin typeface="Archivo" pitchFamily="2" charset="0"/>
                        <a:ea typeface="Archivo" pitchFamily="2" charset="0"/>
                        <a:cs typeface="Archivo" pitchFamily="2" charset="0"/>
                      </a:endParaRPr>
                    </a:p>
                    <a:p>
                      <a:pPr marL="0" marR="0">
                        <a:lnSpc>
                          <a:spcPct val="107000"/>
                        </a:lnSpc>
                        <a:spcBef>
                          <a:spcPts val="0"/>
                        </a:spcBef>
                        <a:spcAft>
                          <a:spcPts val="0"/>
                        </a:spcAft>
                      </a:pPr>
                      <a:r>
                        <a:rPr lang="en-US" sz="1200" b="1" dirty="0">
                          <a:solidFill>
                            <a:srgbClr val="232527"/>
                          </a:solidFill>
                          <a:effectLst/>
                          <a:latin typeface="Archivo" pitchFamily="2" charset="0"/>
                          <a:ea typeface="Archivo" pitchFamily="2" charset="0"/>
                          <a:cs typeface="Archivo" pitchFamily="2" charset="0"/>
                        </a:rPr>
                        <a:t>We have set ambitious standards not only for our own employees, but also for anyone else who we might engage in business.  </a:t>
                      </a:r>
                      <a:endParaRPr lang="en-US" sz="12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200" b="1" dirty="0">
                          <a:solidFill>
                            <a:srgbClr val="232527"/>
                          </a:solidFill>
                          <a:effectLst/>
                          <a:latin typeface="Archivo" pitchFamily="2" charset="0"/>
                          <a:ea typeface="Archivo" pitchFamily="2" charset="0"/>
                          <a:cs typeface="Archivo" pitchFamily="2" charset="0"/>
                        </a:rPr>
                        <a:t> </a:t>
                      </a:r>
                      <a:endParaRPr lang="en-US" sz="1200" dirty="0">
                        <a:effectLst/>
                        <a:latin typeface="Archivo" pitchFamily="2" charset="0"/>
                        <a:ea typeface="Archivo" pitchFamily="2" charset="0"/>
                        <a:cs typeface="Times New Roman" panose="02020603050405020304" pitchFamily="18" charset="0"/>
                      </a:endParaRPr>
                    </a:p>
                    <a:p>
                      <a:endParaRPr lang="en-US" sz="1200" dirty="0"/>
                    </a:p>
                  </a:txBody>
                  <a:tcPr/>
                </a:tc>
                <a:tc>
                  <a:txBody>
                    <a:bodyPr/>
                    <a:lstStyle/>
                    <a:p>
                      <a:pPr algn="l"/>
                      <a:r>
                        <a:rPr lang="zh-CN" altLang="en-US" sz="1200" dirty="0"/>
                        <a:t>在当今不断发展的世界中，争论是否将透明度和诚信纳入您的业务战略已不再是一种选择。</a:t>
                      </a:r>
                      <a:endParaRPr lang="en-US" sz="1200" dirty="0"/>
                    </a:p>
                    <a:p>
                      <a:pPr algn="l"/>
                      <a:endParaRPr lang="en-US" sz="1200" dirty="0"/>
                    </a:p>
                    <a:p>
                      <a:pPr algn="l"/>
                      <a:r>
                        <a:rPr lang="zh-CN" altLang="en-US" sz="1200" dirty="0"/>
                        <a:t>对于公司来说，解决在任何情况下知道什么是正确的事情和做正确的事情之间的差距变得更加重要。</a:t>
                      </a:r>
                      <a:endParaRPr lang="en-US" sz="1200" dirty="0"/>
                    </a:p>
                    <a:p>
                      <a:pPr algn="l"/>
                      <a:endParaRPr lang="en-US" sz="1200" dirty="0"/>
                    </a:p>
                    <a:p>
                      <a:pPr algn="l"/>
                      <a:endParaRPr lang="en-US" sz="1200" dirty="0"/>
                    </a:p>
                    <a:p>
                      <a:pPr algn="l"/>
                      <a:endParaRPr lang="en-US" sz="1200" dirty="0"/>
                    </a:p>
                    <a:p>
                      <a:pPr algn="l"/>
                      <a:r>
                        <a:rPr lang="zh-CN" altLang="en-US" sz="1200" dirty="0"/>
                        <a:t>如果这很难判断并且需要一些指导，请提出问题。</a:t>
                      </a:r>
                      <a:endParaRPr lang="en-US" altLang="zh-CN" sz="1200" dirty="0">
                        <a:highlight>
                          <a:srgbClr val="FFFF00"/>
                        </a:highlight>
                      </a:endParaRPr>
                    </a:p>
                    <a:p>
                      <a:pPr algn="l"/>
                      <a:endParaRPr lang="en-US" sz="1200" dirty="0"/>
                    </a:p>
                    <a:p>
                      <a:pPr algn="l"/>
                      <a:endParaRPr lang="en-US" sz="1200" dirty="0"/>
                    </a:p>
                    <a:p>
                      <a:pPr algn="l"/>
                      <a:r>
                        <a:rPr lang="zh-CN" altLang="en-US" sz="1200" dirty="0"/>
                        <a:t>在奥托立夫，我们拥护全球公认的原则和价值观，我们将其纳入我们自己的奥托立夫行为准则和奥托立夫供应商行为准则。</a:t>
                      </a:r>
                      <a:endParaRPr lang="en-US" altLang="zh-CN" sz="1200" dirty="0"/>
                    </a:p>
                    <a:p>
                      <a:pPr algn="l"/>
                      <a:endParaRPr lang="en-US" sz="1200" dirty="0"/>
                    </a:p>
                    <a:p>
                      <a:pPr algn="l"/>
                      <a:endParaRPr lang="en-US" sz="1200" dirty="0"/>
                    </a:p>
                    <a:p>
                      <a:pPr algn="l"/>
                      <a:endParaRPr lang="en-US" sz="1200" dirty="0"/>
                    </a:p>
                    <a:p>
                      <a:pPr algn="l"/>
                      <a:r>
                        <a:rPr lang="zh-CN" altLang="en-US" sz="1200" dirty="0"/>
                        <a:t>对我们来说，重要的是我们知道我们在与谁做生意。我们希望确保我们的伙伴关系和协作建立在共同商定的开展业务的标准之上。</a:t>
                      </a:r>
                      <a:endParaRPr lang="en-US" altLang="zh-CN" sz="1200" dirty="0"/>
                    </a:p>
                    <a:p>
                      <a:pPr algn="l"/>
                      <a:endParaRPr lang="en-US" sz="1200" dirty="0"/>
                    </a:p>
                    <a:p>
                      <a:pPr algn="l"/>
                      <a:endParaRPr lang="en-US" sz="1200" dirty="0"/>
                    </a:p>
                    <a:p>
                      <a:pPr algn="l"/>
                      <a:endParaRPr lang="en-US" sz="1200" dirty="0"/>
                    </a:p>
                    <a:p>
                      <a:pPr algn="l"/>
                      <a:r>
                        <a:rPr lang="zh-CN" altLang="en-US" sz="1200" dirty="0"/>
                        <a:t>我们不仅为我们自己的员工，也为我们可能从事业务的任何其他人制定了雄心勃勃的标准。</a:t>
                      </a:r>
                      <a:endParaRPr lang="en-US" sz="1200" dirty="0"/>
                    </a:p>
                  </a:txBody>
                  <a:tcPr/>
                </a:tc>
                <a:extLst>
                  <a:ext uri="{0D108BD9-81ED-4DB2-BD59-A6C34878D82A}">
                    <a16:rowId xmlns:a16="http://schemas.microsoft.com/office/drawing/2014/main" val="2885748686"/>
                  </a:ext>
                </a:extLst>
              </a:tr>
            </a:tbl>
          </a:graphicData>
        </a:graphic>
      </p:graphicFrame>
    </p:spTree>
    <p:extLst>
      <p:ext uri="{BB962C8B-B14F-4D97-AF65-F5344CB8AC3E}">
        <p14:creationId xmlns:p14="http://schemas.microsoft.com/office/powerpoint/2010/main" val="3047406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5BAD126-B838-486C-99BD-F879534C983E}"/>
              </a:ext>
            </a:extLst>
          </p:cNvPr>
          <p:cNvSpPr>
            <a:spLocks noGrp="1"/>
          </p:cNvSpPr>
          <p:nvPr>
            <p:ph type="body" sz="quarter" idx="14"/>
          </p:nvPr>
        </p:nvSpPr>
        <p:spPr>
          <a:xfrm>
            <a:off x="5717982" y="2097616"/>
            <a:ext cx="5730704" cy="2141009"/>
          </a:xfrm>
        </p:spPr>
        <p:txBody>
          <a:bodyPr/>
          <a:lstStyle/>
          <a:p>
            <a:pPr marL="0">
              <a:spcBef>
                <a:spcPts val="0"/>
              </a:spcBef>
            </a:pPr>
            <a:r>
              <a:rPr lang="zh-CN" altLang="en-US" sz="2000" dirty="0">
                <a:effectLst/>
                <a:ea typeface="Times New Roman" panose="02020603050405020304" pitchFamily="18" charset="0"/>
              </a:rPr>
              <a:t>作为一家坚定致力于可持续商业实践的全球领先公司，我们对我们的业务、员工和业务合作伙伴制定了高标准的行为准则</a:t>
            </a:r>
            <a:endParaRPr lang="en-US" sz="2000" dirty="0">
              <a:effectLst/>
              <a:ea typeface="Times New Roman" panose="02020603050405020304" pitchFamily="18" charset="0"/>
            </a:endParaRPr>
          </a:p>
          <a:p>
            <a:pPr marL="0" marR="0">
              <a:spcBef>
                <a:spcPts val="0"/>
              </a:spcBef>
              <a:spcAft>
                <a:spcPts val="600"/>
              </a:spcAft>
            </a:pPr>
            <a:endParaRPr lang="en-US" sz="2000" dirty="0">
              <a:effectLst/>
              <a:ea typeface="Times New Roman" panose="02020603050405020304" pitchFamily="18" charset="0"/>
            </a:endParaRPr>
          </a:p>
          <a:p>
            <a:pPr marL="0" marR="0">
              <a:spcBef>
                <a:spcPts val="0"/>
              </a:spcBef>
              <a:spcAft>
                <a:spcPts val="600"/>
              </a:spcAft>
            </a:pPr>
            <a:r>
              <a:rPr lang="zh-CN" altLang="en-US" sz="2000" dirty="0">
                <a:effectLst/>
                <a:ea typeface="Times New Roman" panose="02020603050405020304" pitchFamily="18" charset="0"/>
              </a:rPr>
              <a:t>我们的准则以清晰的语言阐明了我们承诺遵守的道德和法律标准</a:t>
            </a:r>
            <a:endParaRPr lang="en-US" altLang="zh-CN" sz="2000" dirty="0">
              <a:effectLst/>
              <a:ea typeface="Times New Roman" panose="02020603050405020304" pitchFamily="18" charset="0"/>
            </a:endParaRPr>
          </a:p>
          <a:p>
            <a:pPr marL="0" marR="0">
              <a:spcBef>
                <a:spcPts val="0"/>
              </a:spcBef>
              <a:spcAft>
                <a:spcPts val="600"/>
              </a:spcAft>
            </a:pPr>
            <a:endParaRPr lang="en-US" sz="2000" dirty="0">
              <a:ea typeface="Times New Roman" panose="02020603050405020304" pitchFamily="18" charset="0"/>
            </a:endParaRPr>
          </a:p>
          <a:p>
            <a:pPr marL="0" marR="0">
              <a:spcBef>
                <a:spcPts val="0"/>
              </a:spcBef>
              <a:spcAft>
                <a:spcPts val="600"/>
              </a:spcAft>
            </a:pPr>
            <a:r>
              <a:rPr lang="zh-CN" altLang="en-US" sz="2000" dirty="0">
                <a:ea typeface="Times New Roman" panose="02020603050405020304" pitchFamily="18" charset="0"/>
              </a:rPr>
              <a:t>我们准则中规定的标准已融入我们的气候与可持续发展目标，并与全球领先实体保持一致。</a:t>
            </a:r>
            <a:endParaRPr lang="en-US" altLang="zh-CN" sz="2000" dirty="0">
              <a:ea typeface="Times New Roman" panose="02020603050405020304" pitchFamily="18" charset="0"/>
            </a:endParaRPr>
          </a:p>
          <a:p>
            <a:pPr marL="0" marR="0">
              <a:spcBef>
                <a:spcPts val="0"/>
              </a:spcBef>
              <a:spcAft>
                <a:spcPts val="600"/>
              </a:spcAft>
            </a:pPr>
            <a:endParaRPr lang="en-US" sz="2000" dirty="0">
              <a:effectLst/>
              <a:ea typeface="Times New Roman" panose="02020603050405020304" pitchFamily="18" charset="0"/>
            </a:endParaRPr>
          </a:p>
          <a:p>
            <a:pPr marL="0" marR="0">
              <a:spcBef>
                <a:spcPts val="0"/>
              </a:spcBef>
              <a:spcAft>
                <a:spcPts val="600"/>
              </a:spcAft>
            </a:pPr>
            <a:endParaRPr lang="en-US" sz="2000" dirty="0">
              <a:effectLst/>
              <a:ea typeface="Times New Roman" panose="02020603050405020304" pitchFamily="18" charset="0"/>
            </a:endParaRPr>
          </a:p>
        </p:txBody>
      </p:sp>
      <p:grpSp>
        <p:nvGrpSpPr>
          <p:cNvPr id="12" name="Group 11">
            <a:extLst>
              <a:ext uri="{FF2B5EF4-FFF2-40B4-BE49-F238E27FC236}">
                <a16:creationId xmlns:a16="http://schemas.microsoft.com/office/drawing/2014/main" id="{4351734A-7498-428B-8D9E-DEA04A114F8F}"/>
              </a:ext>
            </a:extLst>
          </p:cNvPr>
          <p:cNvGrpSpPr/>
          <p:nvPr/>
        </p:nvGrpSpPr>
        <p:grpSpPr>
          <a:xfrm>
            <a:off x="0" y="1030382"/>
            <a:ext cx="5422789" cy="5827618"/>
            <a:chOff x="1270142" y="1061390"/>
            <a:chExt cx="4412260" cy="4978137"/>
          </a:xfrm>
        </p:grpSpPr>
        <p:pic>
          <p:nvPicPr>
            <p:cNvPr id="9" name="Picture 8">
              <a:extLst>
                <a:ext uri="{FF2B5EF4-FFF2-40B4-BE49-F238E27FC236}">
                  <a16:creationId xmlns:a16="http://schemas.microsoft.com/office/drawing/2014/main" id="{B5D5EFD9-C12D-476C-83CB-18553953A85F}"/>
                </a:ext>
              </a:extLst>
            </p:cNvPr>
            <p:cNvPicPr>
              <a:picLocks noChangeAspect="1"/>
            </p:cNvPicPr>
            <p:nvPr/>
          </p:nvPicPr>
          <p:blipFill>
            <a:blip r:embed="rId3"/>
            <a:stretch>
              <a:fillRect/>
            </a:stretch>
          </p:blipFill>
          <p:spPr>
            <a:xfrm>
              <a:off x="1270142" y="1061391"/>
              <a:ext cx="1531011" cy="4978136"/>
            </a:xfrm>
            <a:prstGeom prst="rect">
              <a:avLst/>
            </a:prstGeom>
          </p:spPr>
        </p:pic>
        <p:pic>
          <p:nvPicPr>
            <p:cNvPr id="11" name="Picture 10">
              <a:extLst>
                <a:ext uri="{FF2B5EF4-FFF2-40B4-BE49-F238E27FC236}">
                  <a16:creationId xmlns:a16="http://schemas.microsoft.com/office/drawing/2014/main" id="{73E92097-A467-4838-AD97-9D407E32FAAC}"/>
                </a:ext>
              </a:extLst>
            </p:cNvPr>
            <p:cNvPicPr>
              <a:picLocks noChangeAspect="1"/>
            </p:cNvPicPr>
            <p:nvPr/>
          </p:nvPicPr>
          <p:blipFill>
            <a:blip r:embed="rId4"/>
            <a:stretch>
              <a:fillRect/>
            </a:stretch>
          </p:blipFill>
          <p:spPr>
            <a:xfrm>
              <a:off x="2867379" y="1061390"/>
              <a:ext cx="2815023" cy="4937982"/>
            </a:xfrm>
            <a:prstGeom prst="rect">
              <a:avLst/>
            </a:prstGeom>
          </p:spPr>
        </p:pic>
      </p:grpSp>
      <p:sp>
        <p:nvSpPr>
          <p:cNvPr id="7" name="Rectangle 6">
            <a:extLst>
              <a:ext uri="{FF2B5EF4-FFF2-40B4-BE49-F238E27FC236}">
                <a16:creationId xmlns:a16="http://schemas.microsoft.com/office/drawing/2014/main" id="{DEE5498F-641F-4BC5-956B-EDB2CCD33F2F}"/>
              </a:ext>
            </a:extLst>
          </p:cNvPr>
          <p:cNvSpPr/>
          <p:nvPr/>
        </p:nvSpPr>
        <p:spPr>
          <a:xfrm>
            <a:off x="0" y="0"/>
            <a:ext cx="12192000" cy="94296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zh-CN" altLang="en-US" sz="2400" dirty="0">
                <a:latin typeface="+mn-lt"/>
                <a:cs typeface="Times New Roman" panose="02020603050405020304" pitchFamily="18" charset="0"/>
              </a:rPr>
              <a:t>可持续发展深深植根于奥托立夫的商业战略</a:t>
            </a:r>
            <a:endParaRPr lang="en-US" sz="2400" dirty="0">
              <a:solidFill>
                <a:schemeClr val="bg1"/>
              </a:solidFill>
            </a:endParaRPr>
          </a:p>
        </p:txBody>
      </p:sp>
    </p:spTree>
    <p:extLst>
      <p:ext uri="{BB962C8B-B14F-4D97-AF65-F5344CB8AC3E}">
        <p14:creationId xmlns:p14="http://schemas.microsoft.com/office/powerpoint/2010/main" val="1046986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B5EA3-5ED1-43F3-A008-72D904510A0E}"/>
              </a:ext>
            </a:extLst>
          </p:cNvPr>
          <p:cNvSpPr>
            <a:spLocks noGrp="1"/>
          </p:cNvSpPr>
          <p:nvPr>
            <p:ph type="title"/>
          </p:nvPr>
        </p:nvSpPr>
        <p:spPr/>
        <p:txBody>
          <a:bodyPr>
            <a:normAutofit fontScale="90000"/>
          </a:bodyPr>
          <a:lstStyle/>
          <a:p>
            <a:r>
              <a:rPr lang="en-US" dirty="0"/>
              <a:t>Script: Slide 3</a:t>
            </a:r>
            <a:br>
              <a:rPr lang="en-US" dirty="0"/>
            </a:br>
            <a:br>
              <a:rPr lang="en-US" dirty="0"/>
            </a:br>
            <a:endParaRPr lang="en-US" dirty="0"/>
          </a:p>
        </p:txBody>
      </p:sp>
      <p:graphicFrame>
        <p:nvGraphicFramePr>
          <p:cNvPr id="4" name="Table 4">
            <a:extLst>
              <a:ext uri="{FF2B5EF4-FFF2-40B4-BE49-F238E27FC236}">
                <a16:creationId xmlns:a16="http://schemas.microsoft.com/office/drawing/2014/main" id="{A2D23685-F525-401D-AE3B-9D67DB7EA549}"/>
              </a:ext>
            </a:extLst>
          </p:cNvPr>
          <p:cNvGraphicFramePr>
            <a:graphicFrameLocks noGrp="1"/>
          </p:cNvGraphicFramePr>
          <p:nvPr>
            <p:extLst>
              <p:ext uri="{D42A27DB-BD31-4B8C-83A1-F6EECF244321}">
                <p14:modId xmlns:p14="http://schemas.microsoft.com/office/powerpoint/2010/main" val="2017852395"/>
              </p:ext>
            </p:extLst>
          </p:nvPr>
        </p:nvGraphicFramePr>
        <p:xfrm>
          <a:off x="167970" y="798686"/>
          <a:ext cx="11856060" cy="5373404"/>
        </p:xfrm>
        <a:graphic>
          <a:graphicData uri="http://schemas.openxmlformats.org/drawingml/2006/table">
            <a:tbl>
              <a:tblPr firstRow="1" bandRow="1">
                <a:tableStyleId>{00A15C55-8517-42AA-B614-E9B94910E393}</a:tableStyleId>
              </a:tblPr>
              <a:tblGrid>
                <a:gridCol w="5928030">
                  <a:extLst>
                    <a:ext uri="{9D8B030D-6E8A-4147-A177-3AD203B41FA5}">
                      <a16:colId xmlns:a16="http://schemas.microsoft.com/office/drawing/2014/main" val="1547004760"/>
                    </a:ext>
                  </a:extLst>
                </a:gridCol>
                <a:gridCol w="5928030">
                  <a:extLst>
                    <a:ext uri="{9D8B030D-6E8A-4147-A177-3AD203B41FA5}">
                      <a16:colId xmlns:a16="http://schemas.microsoft.com/office/drawing/2014/main" val="1686418222"/>
                    </a:ext>
                  </a:extLst>
                </a:gridCol>
              </a:tblGrid>
              <a:tr h="383828">
                <a:tc>
                  <a:txBody>
                    <a:bodyPr/>
                    <a:lstStyle/>
                    <a:p>
                      <a:r>
                        <a:rPr lang="en-US" sz="1000" dirty="0"/>
                        <a:t>ENGLISH</a:t>
                      </a:r>
                    </a:p>
                  </a:txBody>
                  <a:tcPr/>
                </a:tc>
                <a:tc>
                  <a:txBody>
                    <a:bodyPr/>
                    <a:lstStyle/>
                    <a:p>
                      <a:r>
                        <a:rPr lang="en-US" sz="1000" dirty="0"/>
                        <a:t>Chinese</a:t>
                      </a:r>
                    </a:p>
                  </a:txBody>
                  <a:tcPr/>
                </a:tc>
                <a:extLst>
                  <a:ext uri="{0D108BD9-81ED-4DB2-BD59-A6C34878D82A}">
                    <a16:rowId xmlns:a16="http://schemas.microsoft.com/office/drawing/2014/main" val="2444356517"/>
                  </a:ext>
                </a:extLst>
              </a:tr>
              <a:tr h="370840">
                <a:tc>
                  <a:txBody>
                    <a:bodyPr/>
                    <a:lstStyle/>
                    <a:p>
                      <a:pPr marL="0" marR="0">
                        <a:lnSpc>
                          <a:spcPct val="95000"/>
                        </a:lnSpc>
                        <a:spcBef>
                          <a:spcPts val="0"/>
                        </a:spcBef>
                        <a:spcAft>
                          <a:spcPts val="0"/>
                        </a:spcAft>
                      </a:pPr>
                      <a:r>
                        <a:rPr lang="en-US" sz="1000" dirty="0">
                          <a:solidFill>
                            <a:srgbClr val="232627"/>
                          </a:solidFill>
                          <a:effectLst/>
                          <a:latin typeface="Archivo" pitchFamily="2" charset="0"/>
                          <a:ea typeface="Archivo" pitchFamily="2" charset="0"/>
                          <a:cs typeface="Archivo" pitchFamily="2" charset="0"/>
                        </a:rPr>
                        <a:t>Autoliv’s vision of Saving More Lives, drives all our work. </a:t>
                      </a:r>
                    </a:p>
                    <a:p>
                      <a:pPr marL="0" marR="0">
                        <a:lnSpc>
                          <a:spcPct val="95000"/>
                        </a:lnSpc>
                        <a:spcBef>
                          <a:spcPts val="0"/>
                        </a:spcBef>
                        <a:spcAft>
                          <a:spcPts val="0"/>
                        </a:spcAft>
                      </a:pPr>
                      <a:endParaRPr lang="en-US" sz="1000" dirty="0">
                        <a:solidFill>
                          <a:srgbClr val="232627"/>
                        </a:solidFill>
                        <a:effectLst/>
                        <a:latin typeface="Archivo" pitchFamily="2" charset="0"/>
                        <a:ea typeface="Archivo" pitchFamily="2" charset="0"/>
                        <a:cs typeface="Archivo" pitchFamily="2" charset="0"/>
                      </a:endParaRPr>
                    </a:p>
                    <a:p>
                      <a:pPr marL="0" marR="0">
                        <a:lnSpc>
                          <a:spcPct val="95000"/>
                        </a:lnSpc>
                        <a:spcBef>
                          <a:spcPts val="0"/>
                        </a:spcBef>
                        <a:spcAft>
                          <a:spcPts val="0"/>
                        </a:spcAft>
                      </a:pPr>
                      <a:r>
                        <a:rPr lang="en-US" sz="1000" dirty="0">
                          <a:solidFill>
                            <a:srgbClr val="232627"/>
                          </a:solidFill>
                          <a:effectLst/>
                          <a:latin typeface="Archivo" pitchFamily="2" charset="0"/>
                          <a:ea typeface="Archivo" pitchFamily="2" charset="0"/>
                          <a:cs typeface="Archivo" pitchFamily="2" charset="0"/>
                        </a:rPr>
                        <a:t>Sustainability is firmly rooted in our business strategy and as a market leader in our field, our efforts are aligned with the broader society’s agenda. </a:t>
                      </a:r>
                    </a:p>
                    <a:p>
                      <a:pPr marL="0" marR="0">
                        <a:lnSpc>
                          <a:spcPct val="95000"/>
                        </a:lnSpc>
                        <a:spcBef>
                          <a:spcPts val="0"/>
                        </a:spcBef>
                        <a:spcAft>
                          <a:spcPts val="0"/>
                        </a:spcAft>
                      </a:pPr>
                      <a:endParaRPr lang="en-US" sz="1000" dirty="0">
                        <a:solidFill>
                          <a:srgbClr val="232627"/>
                        </a:solidFill>
                        <a:effectLst/>
                        <a:latin typeface="Archivo" pitchFamily="2" charset="0"/>
                        <a:ea typeface="Archivo" pitchFamily="2" charset="0"/>
                        <a:cs typeface="Archivo" pitchFamily="2" charset="0"/>
                      </a:endParaRPr>
                    </a:p>
                    <a:p>
                      <a:pPr marL="0" marR="0">
                        <a:lnSpc>
                          <a:spcPct val="95000"/>
                        </a:lnSpc>
                        <a:spcBef>
                          <a:spcPts val="0"/>
                        </a:spcBef>
                        <a:spcAft>
                          <a:spcPts val="0"/>
                        </a:spcAft>
                      </a:pPr>
                      <a:r>
                        <a:rPr lang="en-US" sz="1000" dirty="0">
                          <a:solidFill>
                            <a:srgbClr val="232627"/>
                          </a:solidFill>
                          <a:effectLst/>
                          <a:latin typeface="Archivo" pitchFamily="2" charset="0"/>
                          <a:ea typeface="Archivo" pitchFamily="2" charset="0"/>
                          <a:cs typeface="Archivo" pitchFamily="2" charset="0"/>
                        </a:rPr>
                        <a:t>To lead the way and being an active contributor to sustainable mobility and society is a business priority for us. It strengthens our market-leadership and competitive edge.</a:t>
                      </a:r>
                      <a:r>
                        <a:rPr lang="en-US" sz="1000" dirty="0">
                          <a:effectLst/>
                          <a:latin typeface="Archivo" pitchFamily="2" charset="0"/>
                          <a:ea typeface="Archivo" pitchFamily="2" charset="0"/>
                          <a:cs typeface="Archivo" pitchFamily="2" charset="0"/>
                        </a:rPr>
                        <a:t> </a:t>
                      </a:r>
                      <a:endParaRPr lang="en-US" sz="1000" dirty="0">
                        <a:effectLst/>
                        <a:latin typeface="Archivo" pitchFamily="2" charset="0"/>
                        <a:ea typeface="Archivo" pitchFamily="2" charset="0"/>
                        <a:cs typeface="Times New Roman" panose="02020603050405020304" pitchFamily="18" charset="0"/>
                      </a:endParaRPr>
                    </a:p>
                    <a:p>
                      <a:pPr marL="0" marR="0">
                        <a:lnSpc>
                          <a:spcPct val="95000"/>
                        </a:lnSpc>
                        <a:spcBef>
                          <a:spcPts val="0"/>
                        </a:spcBef>
                        <a:spcAft>
                          <a:spcPts val="0"/>
                        </a:spcAft>
                      </a:pPr>
                      <a:r>
                        <a:rPr lang="en-US" sz="1000" dirty="0">
                          <a:effectLst/>
                          <a:latin typeface="Archivo" pitchFamily="2" charset="0"/>
                          <a:ea typeface="Archivo" pitchFamily="2" charset="0"/>
                          <a:cs typeface="Archivo" pitchFamily="2" charset="0"/>
                        </a:rPr>
                        <a:t> </a:t>
                      </a:r>
                      <a:endParaRPr lang="en-US" sz="10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Through our Supplier Code of Conduct, we want to ensure that we are engaging with global stakeholders that understand that sustainable business and great business must incorporate environmental, social, &amp; ethical standards; where profits are not obtained at the expense of or detriment to people or the planet.</a:t>
                      </a:r>
                      <a:endParaRPr lang="en-US" sz="10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 </a:t>
                      </a:r>
                      <a:endParaRPr lang="en-US" sz="10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The standards set out in our code are integrated into our Climate &amp; Sustainability ambitions and aligned with:</a:t>
                      </a:r>
                      <a:endParaRPr lang="en-US" sz="1000" dirty="0">
                        <a:effectLst/>
                        <a:latin typeface="Archivo" pitchFamily="2" charset="0"/>
                        <a:ea typeface="Archivo" pitchFamily="2"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tabLst>
                          <a:tab pos="1371600" algn="l"/>
                        </a:tabLst>
                      </a:pPr>
                      <a:r>
                        <a:rPr lang="en-US" sz="1000" dirty="0">
                          <a:effectLst/>
                          <a:latin typeface="Archivo" pitchFamily="2" charset="0"/>
                          <a:ea typeface="Archivo" pitchFamily="2" charset="0"/>
                          <a:cs typeface="Archivo" pitchFamily="2" charset="0"/>
                        </a:rPr>
                        <a:t>The United Nations Global Compact </a:t>
                      </a:r>
                      <a:endParaRPr lang="en-US" sz="1000" dirty="0">
                        <a:effectLst/>
                        <a:latin typeface="Archivo" pitchFamily="2" charset="0"/>
                        <a:ea typeface="Archivo" pitchFamily="2"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tabLst>
                          <a:tab pos="1371600" algn="l"/>
                        </a:tabLst>
                      </a:pPr>
                      <a:r>
                        <a:rPr lang="en-US" sz="1000" dirty="0">
                          <a:effectLst/>
                          <a:latin typeface="Archivo" pitchFamily="2" charset="0"/>
                          <a:ea typeface="Archivo" pitchFamily="2" charset="0"/>
                          <a:cs typeface="Archivo" pitchFamily="2" charset="0"/>
                        </a:rPr>
                        <a:t>The United Nations Universal Declaration of Human Rights </a:t>
                      </a:r>
                      <a:endParaRPr lang="en-US" sz="1000" dirty="0">
                        <a:effectLst/>
                        <a:latin typeface="Archivo" pitchFamily="2" charset="0"/>
                        <a:ea typeface="Archivo" pitchFamily="2"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tabLst>
                          <a:tab pos="1371600" algn="l"/>
                        </a:tabLst>
                      </a:pPr>
                      <a:r>
                        <a:rPr lang="en-US" sz="1000" dirty="0">
                          <a:effectLst/>
                          <a:latin typeface="Archivo" pitchFamily="2" charset="0"/>
                          <a:ea typeface="Archivo" pitchFamily="2" charset="0"/>
                          <a:cs typeface="Archivo" pitchFamily="2" charset="0"/>
                        </a:rPr>
                        <a:t>International </a:t>
                      </a:r>
                      <a:r>
                        <a:rPr lang="en-US" sz="1000" dirty="0" err="1">
                          <a:effectLst/>
                          <a:latin typeface="Archivo" pitchFamily="2" charset="0"/>
                          <a:ea typeface="Archivo" pitchFamily="2" charset="0"/>
                          <a:cs typeface="Archivo" pitchFamily="2" charset="0"/>
                        </a:rPr>
                        <a:t>Labour</a:t>
                      </a:r>
                      <a:r>
                        <a:rPr lang="en-US" sz="1000" dirty="0">
                          <a:effectLst/>
                          <a:latin typeface="Archivo" pitchFamily="2" charset="0"/>
                          <a:ea typeface="Archivo" pitchFamily="2" charset="0"/>
                          <a:cs typeface="Archivo" pitchFamily="2" charset="0"/>
                        </a:rPr>
                        <a:t> </a:t>
                      </a:r>
                      <a:r>
                        <a:rPr lang="en-US" sz="1000" dirty="0" err="1">
                          <a:effectLst/>
                          <a:latin typeface="Archivo" pitchFamily="2" charset="0"/>
                          <a:ea typeface="Archivo" pitchFamily="2" charset="0"/>
                          <a:cs typeface="Archivo" pitchFamily="2" charset="0"/>
                        </a:rPr>
                        <a:t>Organisation’s</a:t>
                      </a:r>
                      <a:r>
                        <a:rPr lang="en-US" sz="1000" dirty="0">
                          <a:effectLst/>
                          <a:latin typeface="Archivo" pitchFamily="2" charset="0"/>
                          <a:ea typeface="Archivo" pitchFamily="2" charset="0"/>
                          <a:cs typeface="Archivo" pitchFamily="2" charset="0"/>
                        </a:rPr>
                        <a:t> Declaration on Fundamental Principles &amp; Rights at Work</a:t>
                      </a:r>
                      <a:endParaRPr lang="en-US" sz="1000" dirty="0">
                        <a:effectLst/>
                        <a:latin typeface="Archivo" pitchFamily="2" charset="0"/>
                        <a:ea typeface="Archivo" pitchFamily="2"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tabLst>
                          <a:tab pos="1371600" algn="l"/>
                        </a:tabLst>
                      </a:pPr>
                      <a:r>
                        <a:rPr lang="en-US" sz="1000" dirty="0">
                          <a:effectLst/>
                          <a:latin typeface="Archivo" pitchFamily="2" charset="0"/>
                          <a:ea typeface="Archivo" pitchFamily="2" charset="0"/>
                          <a:cs typeface="Archivo" pitchFamily="2" charset="0"/>
                        </a:rPr>
                        <a:t>OECD Guidelines for Multinational Enterprises</a:t>
                      </a:r>
                      <a:endParaRPr lang="en-US" sz="1000" dirty="0">
                        <a:effectLst/>
                        <a:latin typeface="Archivo" pitchFamily="2" charset="0"/>
                        <a:ea typeface="Archivo" pitchFamily="2"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tabLst>
                          <a:tab pos="1371600" algn="l"/>
                        </a:tabLst>
                      </a:pPr>
                      <a:r>
                        <a:rPr lang="en-US" sz="1000" dirty="0">
                          <a:effectLst/>
                          <a:latin typeface="Archivo" pitchFamily="2" charset="0"/>
                          <a:ea typeface="Archivo" pitchFamily="2" charset="0"/>
                          <a:cs typeface="Archivo" pitchFamily="2" charset="0"/>
                        </a:rPr>
                        <a:t>The Global Automotive Sustainability Guiding Principles</a:t>
                      </a:r>
                      <a:endParaRPr lang="en-US" sz="1000" dirty="0">
                        <a:effectLst/>
                        <a:latin typeface="Archivo" pitchFamily="2" charset="0"/>
                        <a:ea typeface="Archivo" pitchFamily="2" charset="0"/>
                        <a:cs typeface="Times New Roman" panose="02020603050405020304" pitchFamily="18" charset="0"/>
                      </a:endParaRPr>
                    </a:p>
                    <a:p>
                      <a:pPr marL="137160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 </a:t>
                      </a:r>
                      <a:endParaRPr lang="en-US" sz="10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In order to conduct business with Autoliv, our suppliers must commit to the Autoliv Supplier Code of Conduct.  </a:t>
                      </a:r>
                    </a:p>
                    <a:p>
                      <a:pPr marL="0" marR="0">
                        <a:lnSpc>
                          <a:spcPct val="107000"/>
                        </a:lnSpc>
                        <a:spcBef>
                          <a:spcPts val="0"/>
                        </a:spcBef>
                        <a:spcAft>
                          <a:spcPts val="0"/>
                        </a:spcAft>
                      </a:pPr>
                      <a:endParaRPr lang="en-US" sz="1000" dirty="0">
                        <a:effectLst/>
                        <a:latin typeface="Archivo" pitchFamily="2" charset="0"/>
                        <a:ea typeface="Archivo" pitchFamily="2" charset="0"/>
                        <a:cs typeface="Archivo" pitchFamily="2" charset="0"/>
                      </a:endParaRPr>
                    </a:p>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To ensure that we do not have any ‘bad actors’ in the Autoliv value chain, Suppliers must also commit to mandating these same set of principles to each entity they transact business with.</a:t>
                      </a:r>
                      <a:endParaRPr lang="en-US" sz="10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 </a:t>
                      </a:r>
                      <a:endParaRPr lang="en-US" sz="10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It is inherently important that we can ensure the highest standards of sustainability and ethical behavior within our value chain.</a:t>
                      </a:r>
                      <a:endParaRPr lang="en-US" sz="1000" dirty="0">
                        <a:effectLst/>
                        <a:latin typeface="Archivo" pitchFamily="2" charset="0"/>
                        <a:ea typeface="Archivo" pitchFamily="2" charset="0"/>
                        <a:cs typeface="Times New Roman" panose="02020603050405020304" pitchFamily="18" charset="0"/>
                      </a:endParaRPr>
                    </a:p>
                    <a:p>
                      <a:endParaRPr lang="en-US" sz="1000" dirty="0"/>
                    </a:p>
                  </a:txBody>
                  <a:tcPr/>
                </a:tc>
                <a:tc>
                  <a:txBody>
                    <a:bodyPr/>
                    <a:lstStyle/>
                    <a:p>
                      <a:pPr algn="l"/>
                      <a:r>
                        <a:rPr lang="zh-CN" altLang="en-US" sz="1000" dirty="0"/>
                        <a:t>奥托立夫拯救更多生命的愿景推动着我们所有的工作。</a:t>
                      </a:r>
                      <a:endParaRPr lang="en-US" altLang="zh-CN" sz="1000" dirty="0"/>
                    </a:p>
                    <a:p>
                      <a:pPr algn="l"/>
                      <a:endParaRPr lang="en-US" sz="1000" dirty="0"/>
                    </a:p>
                    <a:p>
                      <a:pPr algn="l"/>
                      <a:r>
                        <a:rPr lang="zh-CN" altLang="en-US" sz="1000" dirty="0"/>
                        <a:t>可持续发展牢牢植根于我们的业务战略，作为我们领域的市场领导者，我们的努力与更广泛的社会议程保持一致。</a:t>
                      </a:r>
                      <a:endParaRPr lang="en-US" altLang="zh-CN" sz="1000" dirty="0"/>
                    </a:p>
                    <a:p>
                      <a:pPr algn="l"/>
                      <a:endParaRPr lang="en-US" sz="1000" dirty="0"/>
                    </a:p>
                    <a:p>
                      <a:pPr algn="l"/>
                      <a:r>
                        <a:rPr lang="zh-CN" altLang="en-US" sz="1000" dirty="0"/>
                        <a:t>引领潮流并为可持续交通和社会做出积极贡献是我们的业务重点。 它加强了我们的市场领导地位和竞争优势。</a:t>
                      </a:r>
                      <a:endParaRPr lang="en-US" altLang="zh-CN" sz="1000" dirty="0"/>
                    </a:p>
                    <a:p>
                      <a:pPr algn="l"/>
                      <a:endParaRPr lang="en-US" sz="1000" dirty="0"/>
                    </a:p>
                    <a:p>
                      <a:pPr algn="l"/>
                      <a:r>
                        <a:rPr lang="zh-CN" altLang="en-US" sz="1000" dirty="0"/>
                        <a:t>通过我们的供应商行为准则，我们希望确保我们与全球利益相关者合作，这些利益相关者了解可持续发展的企业和伟大的企业必须纳入环境、社会和道德标准； 利润不是以牺牲或损害人类或地球为代价获得的。</a:t>
                      </a:r>
                      <a:endParaRPr lang="en-US" altLang="zh-CN" sz="1000" dirty="0"/>
                    </a:p>
                    <a:p>
                      <a:pPr algn="l"/>
                      <a:endParaRPr lang="en-US" sz="1000" dirty="0"/>
                    </a:p>
                    <a:p>
                      <a:pPr algn="l"/>
                      <a:endParaRPr lang="en-US" sz="1000" dirty="0"/>
                    </a:p>
                    <a:p>
                      <a:pPr algn="l"/>
                      <a:r>
                        <a:rPr lang="zh-CN" altLang="en-US" sz="1000" dirty="0"/>
                        <a:t>我们准则中规定的标准已融入我们的气候与可持续发展目标，并符合：</a:t>
                      </a:r>
                      <a:endParaRPr lang="en-US" altLang="zh-CN" sz="1000" dirty="0"/>
                    </a:p>
                    <a:p>
                      <a:pPr algn="l"/>
                      <a:endParaRPr lang="en-US" sz="1000" dirty="0"/>
                    </a:p>
                    <a:p>
                      <a:pPr algn="l"/>
                      <a:r>
                        <a:rPr lang="zh-CN" altLang="en-US" sz="1000" dirty="0"/>
                        <a:t>联合国全球契约</a:t>
                      </a:r>
                      <a:endParaRPr lang="en-US" altLang="zh-CN" sz="1000" dirty="0"/>
                    </a:p>
                    <a:p>
                      <a:pPr algn="l"/>
                      <a:r>
                        <a:rPr lang="zh-CN" altLang="en-US" sz="1000" dirty="0"/>
                        <a:t>联合国世界人权宣言</a:t>
                      </a:r>
                      <a:endParaRPr lang="en-US" altLang="zh-CN" sz="1000" dirty="0"/>
                    </a:p>
                    <a:p>
                      <a:pPr algn="l"/>
                      <a:r>
                        <a:rPr lang="zh-CN" altLang="en-US" sz="1000" dirty="0"/>
                        <a:t>国际劳工组织关于工作中基本原则和权利的宣言</a:t>
                      </a:r>
                      <a:endParaRPr lang="en-US" altLang="zh-CN" sz="1000" dirty="0"/>
                    </a:p>
                    <a:p>
                      <a:pPr algn="l"/>
                      <a:r>
                        <a:rPr lang="zh-CN" altLang="en-US" sz="1000" dirty="0"/>
                        <a:t>经合组织跨国企业指南</a:t>
                      </a:r>
                      <a:endParaRPr lang="en-US" sz="1000" dirty="0"/>
                    </a:p>
                    <a:p>
                      <a:pPr algn="l"/>
                      <a:r>
                        <a:rPr lang="zh-CN" altLang="en-US" sz="1000" dirty="0"/>
                        <a:t>全球汽车可持续发展指导原则</a:t>
                      </a:r>
                      <a:endParaRPr lang="en-US" altLang="zh-CN" sz="1000" dirty="0"/>
                    </a:p>
                    <a:p>
                      <a:pPr algn="l"/>
                      <a:endParaRPr lang="en-US" sz="1000" dirty="0"/>
                    </a:p>
                    <a:p>
                      <a:pPr algn="l"/>
                      <a:endParaRPr lang="en-US" sz="1000" dirty="0"/>
                    </a:p>
                    <a:p>
                      <a:pPr algn="l"/>
                      <a:r>
                        <a:rPr lang="zh-CN" altLang="en-US" sz="1000" dirty="0"/>
                        <a:t>为了与奥托立夫开展业务，我们的供应商必须遵守奥托立夫供应商行为准则。</a:t>
                      </a:r>
                      <a:endParaRPr lang="en-US" altLang="zh-CN" sz="1000" dirty="0"/>
                    </a:p>
                    <a:p>
                      <a:pPr algn="l"/>
                      <a:endParaRPr lang="en-US" sz="1000" dirty="0"/>
                    </a:p>
                    <a:p>
                      <a:pPr algn="l"/>
                      <a:endParaRPr lang="en-US" sz="1000" dirty="0"/>
                    </a:p>
                    <a:p>
                      <a:pPr algn="l"/>
                      <a:r>
                        <a:rPr lang="zh-CN" altLang="en-US" sz="1000" dirty="0"/>
                        <a:t>为确保我们在奥托立夫价值链中没有任何“不良行为者”，供应商还必须承诺将这些相同的一套原则强制要求与他们进行业务往来的每个实体。</a:t>
                      </a:r>
                      <a:endParaRPr lang="en-US" altLang="zh-CN" sz="1000" dirty="0"/>
                    </a:p>
                    <a:p>
                      <a:pPr algn="l"/>
                      <a:endParaRPr lang="en-US" sz="1000" dirty="0"/>
                    </a:p>
                    <a:p>
                      <a:pPr algn="l"/>
                      <a:r>
                        <a:rPr lang="zh-CN" altLang="en-US" sz="1000" dirty="0"/>
                        <a:t>我们能够确保我们的价值链中的可持续性和道德行为达到最高标准，这一点本身就很重要。</a:t>
                      </a:r>
                      <a:endParaRPr lang="en-US" sz="1000" dirty="0"/>
                    </a:p>
                    <a:p>
                      <a:pPr algn="l"/>
                      <a:endParaRPr lang="en-US" sz="1000" dirty="0"/>
                    </a:p>
                  </a:txBody>
                  <a:tcPr/>
                </a:tc>
                <a:extLst>
                  <a:ext uri="{0D108BD9-81ED-4DB2-BD59-A6C34878D82A}">
                    <a16:rowId xmlns:a16="http://schemas.microsoft.com/office/drawing/2014/main" val="2885748686"/>
                  </a:ext>
                </a:extLst>
              </a:tr>
            </a:tbl>
          </a:graphicData>
        </a:graphic>
      </p:graphicFrame>
    </p:spTree>
    <p:extLst>
      <p:ext uri="{BB962C8B-B14F-4D97-AF65-F5344CB8AC3E}">
        <p14:creationId xmlns:p14="http://schemas.microsoft.com/office/powerpoint/2010/main" val="4124568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F907D3-34EB-4712-92EE-D45BA807FAAC}"/>
              </a:ext>
            </a:extLst>
          </p:cNvPr>
          <p:cNvSpPr>
            <a:spLocks noGrp="1"/>
          </p:cNvSpPr>
          <p:nvPr>
            <p:ph type="title"/>
          </p:nvPr>
        </p:nvSpPr>
        <p:spPr>
          <a:xfrm>
            <a:off x="281634" y="329593"/>
            <a:ext cx="4652316" cy="813851"/>
          </a:xfrm>
        </p:spPr>
        <p:txBody>
          <a:bodyPr/>
          <a:lstStyle/>
          <a:p>
            <a:br>
              <a:rPr lang="en-US" dirty="0"/>
            </a:br>
            <a:endParaRPr lang="en-US" dirty="0"/>
          </a:p>
        </p:txBody>
      </p:sp>
      <p:sp>
        <p:nvSpPr>
          <p:cNvPr id="6" name="Text Placeholder 5">
            <a:extLst>
              <a:ext uri="{FF2B5EF4-FFF2-40B4-BE49-F238E27FC236}">
                <a16:creationId xmlns:a16="http://schemas.microsoft.com/office/drawing/2014/main" id="{A1529C35-8808-4ADA-AAD5-B5C460E7570F}"/>
              </a:ext>
            </a:extLst>
          </p:cNvPr>
          <p:cNvSpPr>
            <a:spLocks noGrp="1"/>
          </p:cNvSpPr>
          <p:nvPr>
            <p:ph type="body" sz="quarter" idx="14"/>
          </p:nvPr>
        </p:nvSpPr>
        <p:spPr>
          <a:xfrm>
            <a:off x="542702" y="2142039"/>
            <a:ext cx="4543648" cy="2876106"/>
          </a:xfrm>
        </p:spPr>
        <p:txBody>
          <a:bodyPr/>
          <a:lstStyle/>
          <a:p>
            <a:r>
              <a:rPr lang="zh-CN" altLang="en-US" sz="1800" dirty="0"/>
              <a:t>定义道德和有尊严的行为对奥托立夫意味着什么</a:t>
            </a:r>
            <a:endParaRPr lang="en-US" altLang="zh-CN" sz="1800" dirty="0"/>
          </a:p>
          <a:p>
            <a:r>
              <a:rPr lang="zh-CN" altLang="en-US" sz="1800" dirty="0"/>
              <a:t>创造机会与与我们具有相同商业行为和尊严标准的企业合作</a:t>
            </a:r>
            <a:endParaRPr lang="en-US" altLang="zh-CN" sz="1800" dirty="0"/>
          </a:p>
          <a:p>
            <a:r>
              <a:rPr lang="zh-CN" altLang="en-US" sz="1800" dirty="0"/>
              <a:t>确保遵守最高标准 </a:t>
            </a:r>
            <a:r>
              <a:rPr lang="en-US" sz="1800" dirty="0"/>
              <a:t>:</a:t>
            </a:r>
          </a:p>
          <a:p>
            <a:pPr lvl="1"/>
            <a:r>
              <a:rPr lang="zh-CN" altLang="en-US" sz="1800" dirty="0"/>
              <a:t>安全的工作环境</a:t>
            </a:r>
            <a:endParaRPr lang="en-US" altLang="zh-CN" sz="1800" dirty="0"/>
          </a:p>
          <a:p>
            <a:pPr lvl="1"/>
            <a:r>
              <a:rPr lang="zh-CN" altLang="en-US" sz="1800" dirty="0"/>
              <a:t>公平和尊重地对待员工</a:t>
            </a:r>
            <a:endParaRPr lang="en-US" altLang="zh-CN" sz="1800" dirty="0"/>
          </a:p>
          <a:p>
            <a:pPr lvl="1"/>
            <a:r>
              <a:rPr lang="ja-JP" altLang="en-US" sz="1800" dirty="0"/>
              <a:t>道德规范</a:t>
            </a:r>
            <a:endParaRPr lang="en-US" sz="1800" dirty="0"/>
          </a:p>
        </p:txBody>
      </p:sp>
      <p:pic>
        <p:nvPicPr>
          <p:cNvPr id="40" name="Picture 39">
            <a:extLst>
              <a:ext uri="{FF2B5EF4-FFF2-40B4-BE49-F238E27FC236}">
                <a16:creationId xmlns:a16="http://schemas.microsoft.com/office/drawing/2014/main" id="{FC439054-8237-480B-82B0-4CC4D5B7F46A}"/>
              </a:ext>
            </a:extLst>
          </p:cNvPr>
          <p:cNvPicPr>
            <a:picLocks noChangeAspect="1"/>
          </p:cNvPicPr>
          <p:nvPr/>
        </p:nvPicPr>
        <p:blipFill>
          <a:blip r:embed="rId3"/>
          <a:stretch>
            <a:fillRect/>
          </a:stretch>
        </p:blipFill>
        <p:spPr>
          <a:xfrm>
            <a:off x="5367130" y="1467294"/>
            <a:ext cx="6824870" cy="4225596"/>
          </a:xfrm>
          <a:prstGeom prst="rect">
            <a:avLst/>
          </a:prstGeom>
        </p:spPr>
      </p:pic>
      <p:sp>
        <p:nvSpPr>
          <p:cNvPr id="7" name="Rectangle 6">
            <a:extLst>
              <a:ext uri="{FF2B5EF4-FFF2-40B4-BE49-F238E27FC236}">
                <a16:creationId xmlns:a16="http://schemas.microsoft.com/office/drawing/2014/main" id="{961430E2-427D-4D39-A9C7-F950AA82A974}"/>
              </a:ext>
            </a:extLst>
          </p:cNvPr>
          <p:cNvSpPr/>
          <p:nvPr/>
        </p:nvSpPr>
        <p:spPr>
          <a:xfrm>
            <a:off x="0" y="-11277"/>
            <a:ext cx="12192000" cy="94296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zh-CN" altLang="en-US" sz="2400" dirty="0"/>
              <a:t>供应商行为准则的目标</a:t>
            </a:r>
            <a:endParaRPr lang="en-US" sz="1100" dirty="0">
              <a:solidFill>
                <a:schemeClr val="bg1"/>
              </a:solidFill>
            </a:endParaRPr>
          </a:p>
        </p:txBody>
      </p:sp>
    </p:spTree>
    <p:extLst>
      <p:ext uri="{BB962C8B-B14F-4D97-AF65-F5344CB8AC3E}">
        <p14:creationId xmlns:p14="http://schemas.microsoft.com/office/powerpoint/2010/main" val="3384278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B5EA3-5ED1-43F3-A008-72D904510A0E}"/>
              </a:ext>
            </a:extLst>
          </p:cNvPr>
          <p:cNvSpPr>
            <a:spLocks noGrp="1"/>
          </p:cNvSpPr>
          <p:nvPr>
            <p:ph type="title"/>
          </p:nvPr>
        </p:nvSpPr>
        <p:spPr/>
        <p:txBody>
          <a:bodyPr>
            <a:normAutofit fontScale="90000"/>
          </a:bodyPr>
          <a:lstStyle/>
          <a:p>
            <a:r>
              <a:rPr lang="en-US" dirty="0"/>
              <a:t>Script: Slide 4</a:t>
            </a:r>
            <a:br>
              <a:rPr lang="en-US" dirty="0"/>
            </a:br>
            <a:br>
              <a:rPr lang="en-US" dirty="0"/>
            </a:br>
            <a:endParaRPr lang="en-US" dirty="0"/>
          </a:p>
        </p:txBody>
      </p:sp>
      <p:graphicFrame>
        <p:nvGraphicFramePr>
          <p:cNvPr id="4" name="Table 4">
            <a:extLst>
              <a:ext uri="{FF2B5EF4-FFF2-40B4-BE49-F238E27FC236}">
                <a16:creationId xmlns:a16="http://schemas.microsoft.com/office/drawing/2014/main" id="{A2D23685-F525-401D-AE3B-9D67DB7EA549}"/>
              </a:ext>
            </a:extLst>
          </p:cNvPr>
          <p:cNvGraphicFramePr>
            <a:graphicFrameLocks noGrp="1"/>
          </p:cNvGraphicFramePr>
          <p:nvPr>
            <p:extLst>
              <p:ext uri="{D42A27DB-BD31-4B8C-83A1-F6EECF244321}">
                <p14:modId xmlns:p14="http://schemas.microsoft.com/office/powerpoint/2010/main" val="2692381217"/>
              </p:ext>
            </p:extLst>
          </p:nvPr>
        </p:nvGraphicFramePr>
        <p:xfrm>
          <a:off x="237912" y="1021080"/>
          <a:ext cx="11771208" cy="2183892"/>
        </p:xfrm>
        <a:graphic>
          <a:graphicData uri="http://schemas.openxmlformats.org/drawingml/2006/table">
            <a:tbl>
              <a:tblPr firstRow="1" bandRow="1">
                <a:tableStyleId>{00A15C55-8517-42AA-B614-E9B94910E393}</a:tableStyleId>
              </a:tblPr>
              <a:tblGrid>
                <a:gridCol w="5885604">
                  <a:extLst>
                    <a:ext uri="{9D8B030D-6E8A-4147-A177-3AD203B41FA5}">
                      <a16:colId xmlns:a16="http://schemas.microsoft.com/office/drawing/2014/main" val="1547004760"/>
                    </a:ext>
                  </a:extLst>
                </a:gridCol>
                <a:gridCol w="5885604">
                  <a:extLst>
                    <a:ext uri="{9D8B030D-6E8A-4147-A177-3AD203B41FA5}">
                      <a16:colId xmlns:a16="http://schemas.microsoft.com/office/drawing/2014/main" val="1686418222"/>
                    </a:ext>
                  </a:extLst>
                </a:gridCol>
              </a:tblGrid>
              <a:tr h="472440">
                <a:tc>
                  <a:txBody>
                    <a:bodyPr/>
                    <a:lstStyle/>
                    <a:p>
                      <a:r>
                        <a:rPr lang="en-US" dirty="0"/>
                        <a:t>ENGLISH</a:t>
                      </a:r>
                    </a:p>
                  </a:txBody>
                  <a:tcPr/>
                </a:tc>
                <a:tc>
                  <a:txBody>
                    <a:bodyPr/>
                    <a:lstStyle/>
                    <a:p>
                      <a:r>
                        <a:rPr lang="en-US" dirty="0"/>
                        <a:t>Chinese</a:t>
                      </a:r>
                    </a:p>
                  </a:txBody>
                  <a:tcPr/>
                </a:tc>
                <a:extLst>
                  <a:ext uri="{0D108BD9-81ED-4DB2-BD59-A6C34878D82A}">
                    <a16:rowId xmlns:a16="http://schemas.microsoft.com/office/drawing/2014/main" val="2444356517"/>
                  </a:ext>
                </a:extLst>
              </a:tr>
              <a:tr h="1091717">
                <a:tc>
                  <a:txBody>
                    <a:bodyPr/>
                    <a:lstStyle/>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We have identified several goals that we would like to achieve with The Code &amp; this training:</a:t>
                      </a:r>
                      <a:endParaRPr lang="en-US" sz="10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000" dirty="0">
                          <a:effectLst/>
                          <a:latin typeface="Archivo" pitchFamily="2" charset="0"/>
                          <a:ea typeface="Archivo" pitchFamily="2" charset="0"/>
                          <a:cs typeface="Archivo" pitchFamily="2" charset="0"/>
                        </a:rPr>
                        <a:t> </a:t>
                      </a:r>
                      <a:endParaRPr lang="en-US" sz="1000" dirty="0">
                        <a:effectLst/>
                        <a:latin typeface="Archivo" pitchFamily="2" charset="0"/>
                        <a:ea typeface="Archivo" pitchFamily="2" charset="0"/>
                        <a:cs typeface="Times New Roman" panose="02020603050405020304" pitchFamily="18" charset="0"/>
                      </a:endParaRPr>
                    </a:p>
                    <a:p>
                      <a:pPr marL="0" marR="0">
                        <a:lnSpc>
                          <a:spcPct val="107000"/>
                        </a:lnSpc>
                        <a:spcBef>
                          <a:spcPts val="0"/>
                        </a:spcBef>
                        <a:spcAft>
                          <a:spcPts val="0"/>
                        </a:spcAft>
                      </a:pPr>
                      <a:r>
                        <a:rPr lang="en-US" sz="1000" u="sng" dirty="0">
                          <a:effectLst/>
                          <a:latin typeface="Archivo" pitchFamily="2" charset="0"/>
                          <a:ea typeface="Archivo" pitchFamily="2" charset="0"/>
                          <a:cs typeface="Archivo" pitchFamily="2" charset="0"/>
                        </a:rPr>
                        <a:t>We want to</a:t>
                      </a:r>
                      <a:r>
                        <a:rPr lang="en-US" sz="1000" dirty="0">
                          <a:effectLst/>
                          <a:latin typeface="Archivo" pitchFamily="2" charset="0"/>
                          <a:ea typeface="Archivo" pitchFamily="2" charset="0"/>
                          <a:cs typeface="Archivo" pitchFamily="2" charset="0"/>
                        </a:rPr>
                        <a:t>:</a:t>
                      </a:r>
                      <a:endParaRPr lang="en-US" sz="1000" dirty="0">
                        <a:effectLst/>
                        <a:latin typeface="Archivo" pitchFamily="2" charset="0"/>
                        <a:ea typeface="Archivo" pitchFamily="2"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457200" algn="l"/>
                        </a:tabLst>
                      </a:pPr>
                      <a:r>
                        <a:rPr lang="en-US" sz="1000" u="sng" dirty="0">
                          <a:effectLst/>
                          <a:latin typeface="Archivo" pitchFamily="2" charset="0"/>
                          <a:ea typeface="Archivo" pitchFamily="2" charset="0"/>
                          <a:cs typeface="Archivo" pitchFamily="2" charset="0"/>
                        </a:rPr>
                        <a:t>Define</a:t>
                      </a:r>
                      <a:r>
                        <a:rPr lang="en-US" sz="1000" dirty="0">
                          <a:effectLst/>
                          <a:latin typeface="Archivo" pitchFamily="2" charset="0"/>
                          <a:ea typeface="Archivo" pitchFamily="2" charset="0"/>
                          <a:cs typeface="Archivo" pitchFamily="2" charset="0"/>
                        </a:rPr>
                        <a:t> what ethical &amp; dignified conduct means to us here at Autoliv</a:t>
                      </a:r>
                      <a:endParaRPr lang="en-US" sz="1000" dirty="0">
                        <a:effectLst/>
                        <a:latin typeface="Archivo" pitchFamily="2" charset="0"/>
                        <a:ea typeface="Archivo" pitchFamily="2"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457200" algn="l"/>
                        </a:tabLst>
                      </a:pPr>
                      <a:r>
                        <a:rPr lang="en-US" sz="1000" u="sng" dirty="0">
                          <a:effectLst/>
                          <a:latin typeface="Archivo" pitchFamily="2" charset="0"/>
                          <a:ea typeface="Archivo" pitchFamily="2" charset="0"/>
                          <a:cs typeface="Archivo" pitchFamily="2" charset="0"/>
                        </a:rPr>
                        <a:t>Ensure</a:t>
                      </a:r>
                      <a:r>
                        <a:rPr lang="en-US" sz="1000" dirty="0">
                          <a:effectLst/>
                          <a:latin typeface="Archivo" pitchFamily="2" charset="0"/>
                          <a:ea typeface="Archivo" pitchFamily="2" charset="0"/>
                          <a:cs typeface="Archivo" pitchFamily="2" charset="0"/>
                        </a:rPr>
                        <a:t> that we only execute business with other entities that have the same regard for sustainable business practices as we do </a:t>
                      </a:r>
                      <a:endParaRPr lang="en-US" sz="1000" dirty="0">
                        <a:effectLst/>
                        <a:latin typeface="Archivo" pitchFamily="2" charset="0"/>
                        <a:ea typeface="Archivo" pitchFamily="2"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457200" algn="l"/>
                        </a:tabLst>
                      </a:pPr>
                      <a:r>
                        <a:rPr lang="en-US" sz="1000" u="sng" dirty="0">
                          <a:effectLst/>
                          <a:latin typeface="Archivo" pitchFamily="2" charset="0"/>
                          <a:ea typeface="Archivo" pitchFamily="2" charset="0"/>
                          <a:cs typeface="Archivo" pitchFamily="2" charset="0"/>
                        </a:rPr>
                        <a:t>Guarantee</a:t>
                      </a:r>
                      <a:r>
                        <a:rPr lang="en-US" sz="1000" dirty="0">
                          <a:effectLst/>
                          <a:latin typeface="Archivo" pitchFamily="2" charset="0"/>
                          <a:ea typeface="Archivo" pitchFamily="2" charset="0"/>
                          <a:cs typeface="Archivo" pitchFamily="2" charset="0"/>
                        </a:rPr>
                        <a:t> that through our work we do not exploit resources, engage in unethical business practices or be a party to human rights violations</a:t>
                      </a:r>
                      <a:endParaRPr lang="en-US" sz="1000" dirty="0">
                        <a:effectLst/>
                        <a:latin typeface="Archivo" pitchFamily="2" charset="0"/>
                        <a:ea typeface="Archivo" pitchFamily="2"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457200" algn="l"/>
                        </a:tabLst>
                      </a:pPr>
                      <a:r>
                        <a:rPr lang="en-US" sz="1000" u="sng" dirty="0">
                          <a:effectLst/>
                          <a:latin typeface="Archivo" pitchFamily="2" charset="0"/>
                          <a:ea typeface="Archivo" pitchFamily="2" charset="0"/>
                          <a:cs typeface="Archivo" pitchFamily="2" charset="0"/>
                        </a:rPr>
                        <a:t>Secure</a:t>
                      </a:r>
                      <a:r>
                        <a:rPr lang="en-US" sz="1000" dirty="0">
                          <a:effectLst/>
                          <a:latin typeface="Archivo" pitchFamily="2" charset="0"/>
                          <a:ea typeface="Archivo" pitchFamily="2" charset="0"/>
                          <a:cs typeface="Archivo" pitchFamily="2" charset="0"/>
                        </a:rPr>
                        <a:t> that people can work in a safe environment where they are respected and safe</a:t>
                      </a:r>
                      <a:endParaRPr lang="en-US" sz="1000" dirty="0">
                        <a:effectLst/>
                        <a:latin typeface="Archivo" pitchFamily="2" charset="0"/>
                        <a:ea typeface="Archivo" pitchFamily="2" charset="0"/>
                        <a:cs typeface="Times New Roman" panose="02020603050405020304" pitchFamily="18" charset="0"/>
                      </a:endParaRPr>
                    </a:p>
                    <a:p>
                      <a:endParaRPr lang="en-US" sz="1000" dirty="0"/>
                    </a:p>
                  </a:txBody>
                  <a:tcPr/>
                </a:tc>
                <a:tc>
                  <a:txBody>
                    <a:bodyPr/>
                    <a:lstStyle/>
                    <a:p>
                      <a:pPr algn="l"/>
                      <a:r>
                        <a:rPr lang="zh-CN" altLang="en-US" sz="1000" dirty="0"/>
                        <a:t>我们已经确定了我们希望通过</a:t>
                      </a:r>
                      <a:r>
                        <a:rPr lang="en-US" altLang="zh-CN" sz="1000" dirty="0"/>
                        <a:t>《</a:t>
                      </a:r>
                      <a:r>
                        <a:rPr lang="zh-CN" altLang="en-US" sz="1000" dirty="0"/>
                        <a:t>守则</a:t>
                      </a:r>
                      <a:r>
                        <a:rPr lang="en-US" altLang="zh-CN" sz="1000" dirty="0"/>
                        <a:t>》</a:t>
                      </a:r>
                      <a:r>
                        <a:rPr lang="zh-CN" altLang="en-US" sz="1000" dirty="0"/>
                        <a:t>和本次培训实现的几个目标：</a:t>
                      </a:r>
                      <a:endParaRPr lang="en-US" altLang="zh-CN" sz="1000" dirty="0"/>
                    </a:p>
                    <a:p>
                      <a:pPr algn="l"/>
                      <a:endParaRPr lang="en-US" sz="1000" dirty="0"/>
                    </a:p>
                    <a:p>
                      <a:pPr algn="l"/>
                      <a:r>
                        <a:rPr lang="ja-JP" altLang="en-US" sz="1000" dirty="0"/>
                        <a:t>我们想：</a:t>
                      </a:r>
                      <a:endParaRPr lang="en-US" altLang="ja-JP" sz="1000" dirty="0"/>
                    </a:p>
                    <a:p>
                      <a:pPr algn="l"/>
                      <a:r>
                        <a:rPr lang="zh-CN" altLang="en-US" sz="1000" dirty="0"/>
                        <a:t>定义道德和有尊严的行为对我们在奥托立夫意味着什么</a:t>
                      </a:r>
                      <a:endParaRPr lang="en-US" altLang="zh-CN" sz="1000" dirty="0"/>
                    </a:p>
                    <a:p>
                      <a:pPr algn="l"/>
                      <a:r>
                        <a:rPr lang="zh-CN" altLang="en-US" sz="1000" dirty="0"/>
                        <a:t>确保我们只与与我们一样重视可持续商业实践的其他实体开展业务</a:t>
                      </a:r>
                      <a:endParaRPr lang="en-US" altLang="zh-CN" sz="1000" dirty="0"/>
                    </a:p>
                    <a:p>
                      <a:pPr algn="l"/>
                      <a:endParaRPr lang="en-US" sz="1000" dirty="0"/>
                    </a:p>
                    <a:p>
                      <a:pPr algn="l"/>
                      <a:endParaRPr lang="en-US" sz="1000" dirty="0"/>
                    </a:p>
                    <a:p>
                      <a:pPr algn="l"/>
                      <a:r>
                        <a:rPr lang="zh-CN" altLang="en-US" sz="1000" dirty="0"/>
                        <a:t>保证我们不会通过我们的工作过度开采资源、从事不道德的商业行为或成为侵犯人权的一方</a:t>
                      </a:r>
                      <a:endParaRPr lang="en-US" altLang="zh-CN" sz="1000" dirty="0">
                        <a:highlight>
                          <a:srgbClr val="FF0000"/>
                        </a:highlight>
                      </a:endParaRPr>
                    </a:p>
                    <a:p>
                      <a:pPr algn="l"/>
                      <a:endParaRPr lang="en-US" sz="1000" dirty="0"/>
                    </a:p>
                    <a:p>
                      <a:pPr algn="l"/>
                      <a:r>
                        <a:rPr lang="zh-CN" altLang="en-US" sz="1000" dirty="0"/>
                        <a:t>确保人们可以在安全的环境中工作，在那里他们受到尊重和安全</a:t>
                      </a:r>
                      <a:endParaRPr lang="en-US" sz="1000" dirty="0"/>
                    </a:p>
                  </a:txBody>
                  <a:tcPr/>
                </a:tc>
                <a:extLst>
                  <a:ext uri="{0D108BD9-81ED-4DB2-BD59-A6C34878D82A}">
                    <a16:rowId xmlns:a16="http://schemas.microsoft.com/office/drawing/2014/main" val="2885748686"/>
                  </a:ext>
                </a:extLst>
              </a:tr>
            </a:tbl>
          </a:graphicData>
        </a:graphic>
      </p:graphicFrame>
    </p:spTree>
    <p:extLst>
      <p:ext uri="{BB962C8B-B14F-4D97-AF65-F5344CB8AC3E}">
        <p14:creationId xmlns:p14="http://schemas.microsoft.com/office/powerpoint/2010/main" val="2546425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D2C388-618A-42C2-863E-B3E7877F3AE2}"/>
              </a:ext>
            </a:extLst>
          </p:cNvPr>
          <p:cNvSpPr>
            <a:spLocks noGrp="1"/>
          </p:cNvSpPr>
          <p:nvPr>
            <p:ph type="title"/>
          </p:nvPr>
        </p:nvSpPr>
        <p:spPr>
          <a:xfrm>
            <a:off x="7734301" y="195806"/>
            <a:ext cx="4248150" cy="813851"/>
          </a:xfrm>
        </p:spPr>
        <p:txBody>
          <a:bodyPr/>
          <a:lstStyle/>
          <a:p>
            <a:r>
              <a:rPr lang="en-US" dirty="0"/>
              <a:t>Overall Content</a:t>
            </a:r>
            <a:br>
              <a:rPr lang="en-US" dirty="0"/>
            </a:br>
            <a:endParaRPr lang="en-US" dirty="0"/>
          </a:p>
        </p:txBody>
      </p:sp>
      <p:sp>
        <p:nvSpPr>
          <p:cNvPr id="6" name="Text Placeholder 5">
            <a:extLst>
              <a:ext uri="{FF2B5EF4-FFF2-40B4-BE49-F238E27FC236}">
                <a16:creationId xmlns:a16="http://schemas.microsoft.com/office/drawing/2014/main" id="{2DDFAFC7-EBB6-406F-9469-C9819CF06020}"/>
              </a:ext>
            </a:extLst>
          </p:cNvPr>
          <p:cNvSpPr>
            <a:spLocks noGrp="1"/>
          </p:cNvSpPr>
          <p:nvPr>
            <p:ph type="body" sz="quarter" idx="14"/>
          </p:nvPr>
        </p:nvSpPr>
        <p:spPr>
          <a:xfrm>
            <a:off x="7734301" y="2114140"/>
            <a:ext cx="4248150" cy="3310276"/>
          </a:xfrm>
        </p:spPr>
        <p:txBody>
          <a:bodyPr/>
          <a:lstStyle/>
          <a:p>
            <a:r>
              <a:rPr lang="zh-CN" altLang="en-US" sz="1800" dirty="0"/>
              <a:t>我们修改了整个供应商行为准则，</a:t>
            </a:r>
            <a:endParaRPr lang="en-US" altLang="zh-CN" sz="1800" dirty="0"/>
          </a:p>
          <a:p>
            <a:r>
              <a:rPr lang="zh-CN" altLang="en-US" sz="1800" dirty="0"/>
              <a:t>有些部分是新的，需要进一步注意 </a:t>
            </a:r>
            <a:r>
              <a:rPr lang="en-US" sz="1800" dirty="0"/>
              <a:t>:</a:t>
            </a:r>
          </a:p>
          <a:p>
            <a:pPr lvl="1"/>
            <a:r>
              <a:rPr lang="zh-CN" altLang="en-US" sz="1800" dirty="0"/>
              <a:t>气候与可持续发展目标</a:t>
            </a:r>
            <a:endParaRPr lang="en-US" altLang="zh-CN" sz="1800" dirty="0"/>
          </a:p>
          <a:p>
            <a:pPr lvl="1"/>
            <a:r>
              <a:rPr lang="zh-CN" altLang="en-US" sz="1800" dirty="0"/>
              <a:t>传递到整个奥托立夫价值链</a:t>
            </a:r>
            <a:endParaRPr lang="en-US" altLang="zh-CN" sz="1800" dirty="0"/>
          </a:p>
          <a:p>
            <a:pPr lvl="1"/>
            <a:r>
              <a:rPr lang="ja-JP" altLang="en-US" sz="1800" dirty="0"/>
              <a:t>说出来 </a:t>
            </a:r>
            <a:endParaRPr lang="en-US" altLang="ja-JP" sz="1800" dirty="0"/>
          </a:p>
          <a:p>
            <a:r>
              <a:rPr lang="zh-CN" altLang="en-US" sz="2000" dirty="0">
                <a:effectLst/>
                <a:latin typeface="Archivo" pitchFamily="2" charset="0"/>
                <a:ea typeface="Archivo" pitchFamily="2" charset="0"/>
              </a:rPr>
              <a:t>请提交问题至 </a:t>
            </a:r>
            <a:r>
              <a:rPr lang="en-US" sz="2000" dirty="0">
                <a:effectLst/>
                <a:latin typeface="Archivo" pitchFamily="2" charset="0"/>
                <a:ea typeface="Archivo" pitchFamily="2" charset="0"/>
              </a:rPr>
              <a:t>: </a:t>
            </a:r>
            <a:r>
              <a:rPr lang="en-US" sz="2000" u="sng" dirty="0">
                <a:solidFill>
                  <a:srgbClr val="009FE3"/>
                </a:solidFill>
                <a:effectLst/>
                <a:latin typeface="Archivo" pitchFamily="2" charset="0"/>
                <a:ea typeface="Archivo" pitchFamily="2" charset="0"/>
                <a:cs typeface="Archivo" pitchFamily="2" charset="0"/>
                <a:hlinkClick r:id="rId3"/>
              </a:rPr>
              <a:t>ALV-SCMSustainability@autoliv.com</a:t>
            </a:r>
            <a:endParaRPr lang="en-US" sz="2000" dirty="0"/>
          </a:p>
        </p:txBody>
      </p:sp>
      <p:pic>
        <p:nvPicPr>
          <p:cNvPr id="9" name="Picture 8">
            <a:extLst>
              <a:ext uri="{FF2B5EF4-FFF2-40B4-BE49-F238E27FC236}">
                <a16:creationId xmlns:a16="http://schemas.microsoft.com/office/drawing/2014/main" id="{FD6AD90F-91AE-4923-897D-1A7033CF4E81}"/>
              </a:ext>
            </a:extLst>
          </p:cNvPr>
          <p:cNvPicPr>
            <a:picLocks noChangeAspect="1"/>
          </p:cNvPicPr>
          <p:nvPr/>
        </p:nvPicPr>
        <p:blipFill>
          <a:blip r:embed="rId4"/>
          <a:stretch>
            <a:fillRect/>
          </a:stretch>
        </p:blipFill>
        <p:spPr>
          <a:xfrm>
            <a:off x="0" y="1471274"/>
            <a:ext cx="7450372" cy="4596009"/>
          </a:xfrm>
          <a:prstGeom prst="rect">
            <a:avLst/>
          </a:prstGeom>
        </p:spPr>
      </p:pic>
      <p:sp>
        <p:nvSpPr>
          <p:cNvPr id="4" name="Rectangle 3">
            <a:extLst>
              <a:ext uri="{FF2B5EF4-FFF2-40B4-BE49-F238E27FC236}">
                <a16:creationId xmlns:a16="http://schemas.microsoft.com/office/drawing/2014/main" id="{26CB51C4-7F88-4180-A2F1-37B2430EBABA}"/>
              </a:ext>
            </a:extLst>
          </p:cNvPr>
          <p:cNvSpPr/>
          <p:nvPr/>
        </p:nvSpPr>
        <p:spPr>
          <a:xfrm>
            <a:off x="0" y="-32999"/>
            <a:ext cx="12192000" cy="94296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2400" dirty="0">
                <a:solidFill>
                  <a:schemeClr val="bg1"/>
                </a:solidFill>
              </a:rPr>
              <a:t>整体内容</a:t>
            </a:r>
            <a:endParaRPr lang="en-US" sz="2400" dirty="0">
              <a:solidFill>
                <a:schemeClr val="bg1"/>
              </a:solidFill>
            </a:endParaRPr>
          </a:p>
        </p:txBody>
      </p:sp>
    </p:spTree>
    <p:extLst>
      <p:ext uri="{BB962C8B-B14F-4D97-AF65-F5344CB8AC3E}">
        <p14:creationId xmlns:p14="http://schemas.microsoft.com/office/powerpoint/2010/main" val="2017017408"/>
      </p:ext>
    </p:extLst>
  </p:cSld>
  <p:clrMapOvr>
    <a:masterClrMapping/>
  </p:clrMapOvr>
</p:sld>
</file>

<file path=ppt/theme/theme1.xml><?xml version="1.0" encoding="utf-8"?>
<a:theme xmlns:a="http://schemas.openxmlformats.org/drawingml/2006/main" name="Autoliv">
  <a:themeElements>
    <a:clrScheme name="Autoliv">
      <a:dk1>
        <a:srgbClr val="474C4F"/>
      </a:dk1>
      <a:lt1>
        <a:srgbClr val="FFFFFF"/>
      </a:lt1>
      <a:dk2>
        <a:srgbClr val="000000"/>
      </a:dk2>
      <a:lt2>
        <a:srgbClr val="7DB03C"/>
      </a:lt2>
      <a:accent1>
        <a:srgbClr val="005496"/>
      </a:accent1>
      <a:accent2>
        <a:srgbClr val="009FE3"/>
      </a:accent2>
      <a:accent3>
        <a:srgbClr val="99D8F4"/>
      </a:accent3>
      <a:accent4>
        <a:srgbClr val="722373"/>
      </a:accent4>
      <a:accent5>
        <a:srgbClr val="E3051B"/>
      </a:accent5>
      <a:accent6>
        <a:srgbClr val="FBBB21"/>
      </a:accent6>
      <a:hlink>
        <a:srgbClr val="009FE3"/>
      </a:hlink>
      <a:folHlink>
        <a:srgbClr val="99BBD5"/>
      </a:folHlink>
    </a:clrScheme>
    <a:fontScheme name="Autoliv Archivo">
      <a:majorFont>
        <a:latin typeface="Archivo"/>
        <a:ea typeface=""/>
        <a:cs typeface=""/>
      </a:majorFont>
      <a:minorFont>
        <a:latin typeface="Archi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defRPr sz="2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nchor="ctr" anchorCtr="0">
        <a:spAutoFit/>
      </a:bodyPr>
      <a:lstStyle>
        <a:defPPr algn="l">
          <a:lnSpc>
            <a:spcPct val="95000"/>
          </a:lnSpc>
          <a:buClr>
            <a:schemeClr val="accent1"/>
          </a:buClr>
          <a:defRPr sz="2000" dirty="0" smtClean="0">
            <a:solidFill>
              <a:schemeClr val="tx1">
                <a:lumMod val="50000"/>
              </a:schemeClr>
            </a:solidFill>
            <a:latin typeface="Archivo" pitchFamily="2" charset="0"/>
            <a:cs typeface="Archivo" pitchFamily="2" charset="0"/>
          </a:defRPr>
        </a:defPPr>
      </a:lstStyle>
    </a:txDef>
  </a:objectDefaults>
  <a:extraClrSchemeLst/>
  <a:extLst>
    <a:ext uri="{05A4C25C-085E-4340-85A3-A5531E510DB2}">
      <thm15:themeFamily xmlns:thm15="http://schemas.microsoft.com/office/thememl/2012/main" name="ALV empty.potx" id="{CFA87D3A-332F-4ACB-949C-69E4E66CC137}" vid="{9292C272-C7B9-4960-B82E-BE35B1388D13}"/>
    </a:ext>
  </a:extLst>
</a:theme>
</file>

<file path=ppt/theme/theme2.xml><?xml version="1.0" encoding="utf-8"?>
<a:theme xmlns:a="http://schemas.openxmlformats.org/drawingml/2006/main" name="1_Autoliv">
  <a:themeElements>
    <a:clrScheme name="Autoliv">
      <a:dk1>
        <a:srgbClr val="474C4F"/>
      </a:dk1>
      <a:lt1>
        <a:srgbClr val="FFFFFF"/>
      </a:lt1>
      <a:dk2>
        <a:srgbClr val="000000"/>
      </a:dk2>
      <a:lt2>
        <a:srgbClr val="7DB03C"/>
      </a:lt2>
      <a:accent1>
        <a:srgbClr val="005496"/>
      </a:accent1>
      <a:accent2>
        <a:srgbClr val="009FE3"/>
      </a:accent2>
      <a:accent3>
        <a:srgbClr val="99D8F4"/>
      </a:accent3>
      <a:accent4>
        <a:srgbClr val="722373"/>
      </a:accent4>
      <a:accent5>
        <a:srgbClr val="E3051B"/>
      </a:accent5>
      <a:accent6>
        <a:srgbClr val="FBBB21"/>
      </a:accent6>
      <a:hlink>
        <a:srgbClr val="009FE3"/>
      </a:hlink>
      <a:folHlink>
        <a:srgbClr val="99BBD5"/>
      </a:folHlink>
    </a:clrScheme>
    <a:fontScheme name="Autoliv Archivo">
      <a:majorFont>
        <a:latin typeface="Archivo"/>
        <a:ea typeface=""/>
        <a:cs typeface=""/>
      </a:majorFont>
      <a:minorFont>
        <a:latin typeface="Archi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defRPr sz="2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nchor="ctr" anchorCtr="0">
        <a:spAutoFit/>
      </a:bodyPr>
      <a:lstStyle>
        <a:defPPr algn="l">
          <a:lnSpc>
            <a:spcPct val="95000"/>
          </a:lnSpc>
          <a:buClr>
            <a:schemeClr val="accent1"/>
          </a:buClr>
          <a:defRPr sz="2000" dirty="0" smtClean="0">
            <a:solidFill>
              <a:schemeClr val="tx1">
                <a:lumMod val="50000"/>
              </a:schemeClr>
            </a:solidFill>
            <a:latin typeface="Archivo" pitchFamily="2" charset="0"/>
            <a:cs typeface="Archivo" pitchFamily="2" charset="0"/>
          </a:defRPr>
        </a:defPPr>
      </a:lstStyle>
    </a:txDef>
  </a:objectDefaults>
  <a:extraClrSchemeLst/>
  <a:extLst>
    <a:ext uri="{05A4C25C-085E-4340-85A3-A5531E510DB2}">
      <thm15:themeFamily xmlns:thm15="http://schemas.microsoft.com/office/thememl/2012/main" name="ALV empty.potx" id="{CFA87D3A-332F-4ACB-949C-69E4E66CC137}" vid="{9292C272-C7B9-4960-B82E-BE35B1388D13}"/>
    </a:ext>
  </a:extLst>
</a:theme>
</file>

<file path=ppt/theme/theme3.xml><?xml version="1.0" encoding="utf-8"?>
<a:theme xmlns:a="http://schemas.openxmlformats.org/drawingml/2006/main" name="2_Autoliv">
  <a:themeElements>
    <a:clrScheme name="Autoliv">
      <a:dk1>
        <a:srgbClr val="474C4F"/>
      </a:dk1>
      <a:lt1>
        <a:srgbClr val="FFFFFF"/>
      </a:lt1>
      <a:dk2>
        <a:srgbClr val="000000"/>
      </a:dk2>
      <a:lt2>
        <a:srgbClr val="7DB03C"/>
      </a:lt2>
      <a:accent1>
        <a:srgbClr val="005496"/>
      </a:accent1>
      <a:accent2>
        <a:srgbClr val="009FE3"/>
      </a:accent2>
      <a:accent3>
        <a:srgbClr val="99D8F4"/>
      </a:accent3>
      <a:accent4>
        <a:srgbClr val="722373"/>
      </a:accent4>
      <a:accent5>
        <a:srgbClr val="E3051B"/>
      </a:accent5>
      <a:accent6>
        <a:srgbClr val="FBBB21"/>
      </a:accent6>
      <a:hlink>
        <a:srgbClr val="009FE3"/>
      </a:hlink>
      <a:folHlink>
        <a:srgbClr val="99BBD5"/>
      </a:folHlink>
    </a:clrScheme>
    <a:fontScheme name="Autoliv Archivo">
      <a:majorFont>
        <a:latin typeface="Archivo"/>
        <a:ea typeface=""/>
        <a:cs typeface=""/>
      </a:majorFont>
      <a:minorFont>
        <a:latin typeface="Archi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defRPr sz="2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nchor="ctr" anchorCtr="0">
        <a:spAutoFit/>
      </a:bodyPr>
      <a:lstStyle>
        <a:defPPr algn="l">
          <a:lnSpc>
            <a:spcPct val="95000"/>
          </a:lnSpc>
          <a:buClr>
            <a:schemeClr val="accent1"/>
          </a:buClr>
          <a:defRPr sz="2000" dirty="0" smtClean="0">
            <a:solidFill>
              <a:schemeClr val="tx1">
                <a:lumMod val="50000"/>
              </a:schemeClr>
            </a:solidFill>
            <a:latin typeface="Archivo" pitchFamily="2" charset="0"/>
            <a:cs typeface="Archivo" pitchFamily="2" charset="0"/>
          </a:defRPr>
        </a:defPPr>
      </a:lstStyle>
    </a:txDef>
  </a:objectDefaults>
  <a:extraClrSchemeLst/>
  <a:extLst>
    <a:ext uri="{05A4C25C-085E-4340-85A3-A5531E510DB2}">
      <thm15:themeFamily xmlns:thm15="http://schemas.microsoft.com/office/thememl/2012/main" name="ALV Presentation.potx" id="{DE9D6BED-5C99-4A0C-BDF8-DB5247CFEE96}" vid="{F4CDE61F-6D6F-4828-A09D-12EF96C17F93}"/>
    </a:ext>
  </a:extLst>
</a:theme>
</file>

<file path=ppt/theme/theme4.xml><?xml version="1.0" encoding="utf-8"?>
<a:theme xmlns:a="http://schemas.openxmlformats.org/drawingml/2006/main" name="Office Theme">
  <a:themeElements>
    <a:clrScheme name="Autoliv 17 aug">
      <a:dk1>
        <a:srgbClr val="91989C"/>
      </a:dk1>
      <a:lt1>
        <a:srgbClr val="FFFFFF"/>
      </a:lt1>
      <a:dk2>
        <a:srgbClr val="000000"/>
      </a:dk2>
      <a:lt2>
        <a:srgbClr val="7DB03C"/>
      </a:lt2>
      <a:accent1>
        <a:srgbClr val="005496"/>
      </a:accent1>
      <a:accent2>
        <a:srgbClr val="009FE3"/>
      </a:accent2>
      <a:accent3>
        <a:srgbClr val="99D8F4"/>
      </a:accent3>
      <a:accent4>
        <a:srgbClr val="702A74"/>
      </a:accent4>
      <a:accent5>
        <a:srgbClr val="E3051B"/>
      </a:accent5>
      <a:accent6>
        <a:srgbClr val="FBBB21"/>
      </a:accent6>
      <a:hlink>
        <a:srgbClr val="009FE3"/>
      </a:hlink>
      <a:folHlink>
        <a:srgbClr val="99BBD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Autoliv 17 aug">
      <a:dk1>
        <a:srgbClr val="91989C"/>
      </a:dk1>
      <a:lt1>
        <a:srgbClr val="FFFFFF"/>
      </a:lt1>
      <a:dk2>
        <a:srgbClr val="000000"/>
      </a:dk2>
      <a:lt2>
        <a:srgbClr val="7DB03C"/>
      </a:lt2>
      <a:accent1>
        <a:srgbClr val="005496"/>
      </a:accent1>
      <a:accent2>
        <a:srgbClr val="009FE3"/>
      </a:accent2>
      <a:accent3>
        <a:srgbClr val="99D8F4"/>
      </a:accent3>
      <a:accent4>
        <a:srgbClr val="702A74"/>
      </a:accent4>
      <a:accent5>
        <a:srgbClr val="E3051B"/>
      </a:accent5>
      <a:accent6>
        <a:srgbClr val="FBBB21"/>
      </a:accent6>
      <a:hlink>
        <a:srgbClr val="009FE3"/>
      </a:hlink>
      <a:folHlink>
        <a:srgbClr val="99BBD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34c9bd9a-5a71-426a-ab93-6fe2caeb5e9e">YAWAQXD6XRNJ-729640944-477</_dlc_DocId>
    <_dlc_DocIdUrl xmlns="34c9bd9a-5a71-426a-ab93-6fe2caeb5e9e">
      <Url>https://alvteams.alv.autoliv.int/sites/alvsustainability/_layouts/15/DocIdRedir.aspx?ID=YAWAQXD6XRNJ-729640944-477</Url>
      <Description>YAWAQXD6XRNJ-729640944-477</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05E1268254AD7942AD40433BA348629B" ma:contentTypeVersion="1" ma:contentTypeDescription="Create a new document." ma:contentTypeScope="" ma:versionID="2c8ebd0ea95be5fefd9375508384f185">
  <xsd:schema xmlns:xsd="http://www.w3.org/2001/XMLSchema" xmlns:xs="http://www.w3.org/2001/XMLSchema" xmlns:p="http://schemas.microsoft.com/office/2006/metadata/properties" xmlns:ns2="34c9bd9a-5a71-426a-ab93-6fe2caeb5e9e" xmlns:ns3="f5a2851c-ef48-4882-833b-96f37fd57e34" targetNamespace="http://schemas.microsoft.com/office/2006/metadata/properties" ma:root="true" ma:fieldsID="480896c2707791e2bef2e37f8b8d0f0a" ns2:_="" ns3:_="">
    <xsd:import namespace="34c9bd9a-5a71-426a-ab93-6fe2caeb5e9e"/>
    <xsd:import namespace="f5a2851c-ef48-4882-833b-96f37fd57e34"/>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c9bd9a-5a71-426a-ab93-6fe2caeb5e9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5a2851c-ef48-4882-833b-96f37fd57e3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FB79E8-5097-4025-B38B-D13E677E4244}">
  <ds:schemaRefs>
    <ds:schemaRef ds:uri="http://www.w3.org/XML/1998/namespace"/>
    <ds:schemaRef ds:uri="http://schemas.microsoft.com/office/2006/documentManagement/types"/>
    <ds:schemaRef ds:uri="http://schemas.microsoft.com/office/infopath/2007/PartnerControls"/>
    <ds:schemaRef ds:uri="http://purl.org/dc/elements/1.1/"/>
    <ds:schemaRef ds:uri="http://purl.org/dc/dcmitype/"/>
    <ds:schemaRef ds:uri="http://purl.org/dc/terms/"/>
    <ds:schemaRef ds:uri="http://schemas.microsoft.com/office/2006/metadata/properties"/>
    <ds:schemaRef ds:uri="http://schemas.openxmlformats.org/package/2006/metadata/core-properties"/>
    <ds:schemaRef ds:uri="f5a2851c-ef48-4882-833b-96f37fd57e34"/>
    <ds:schemaRef ds:uri="34c9bd9a-5a71-426a-ab93-6fe2caeb5e9e"/>
  </ds:schemaRefs>
</ds:datastoreItem>
</file>

<file path=customXml/itemProps2.xml><?xml version="1.0" encoding="utf-8"?>
<ds:datastoreItem xmlns:ds="http://schemas.openxmlformats.org/officeDocument/2006/customXml" ds:itemID="{5E532619-2A4E-418F-884A-754B9D08C004}">
  <ds:schemaRefs>
    <ds:schemaRef ds:uri="http://schemas.microsoft.com/sharepoint/events"/>
  </ds:schemaRefs>
</ds:datastoreItem>
</file>

<file path=customXml/itemProps3.xml><?xml version="1.0" encoding="utf-8"?>
<ds:datastoreItem xmlns:ds="http://schemas.openxmlformats.org/officeDocument/2006/customXml" ds:itemID="{2144E4FA-8ADD-49F1-A1D0-EEA03E806ACA}">
  <ds:schemaRefs>
    <ds:schemaRef ds:uri="http://schemas.microsoft.com/sharepoint/v3/contenttype/forms"/>
  </ds:schemaRefs>
</ds:datastoreItem>
</file>

<file path=customXml/itemProps4.xml><?xml version="1.0" encoding="utf-8"?>
<ds:datastoreItem xmlns:ds="http://schemas.openxmlformats.org/officeDocument/2006/customXml" ds:itemID="{6BB412BE-ACA8-4296-8705-96AC2F8C37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c9bd9a-5a71-426a-ab93-6fe2caeb5e9e"/>
    <ds:schemaRef ds:uri="f5a2851c-ef48-4882-833b-96f37fd57e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ALV empty</Template>
  <TotalTime>1490</TotalTime>
  <Words>6052</Words>
  <Application>Microsoft Office PowerPoint</Application>
  <PresentationFormat>Widescreen</PresentationFormat>
  <Paragraphs>386</Paragraphs>
  <Slides>18</Slides>
  <Notes>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18</vt:i4>
      </vt:variant>
    </vt:vector>
  </HeadingPairs>
  <TitlesOfParts>
    <vt:vector size="28" baseType="lpstr">
      <vt:lpstr>Arial</vt:lpstr>
      <vt:lpstr>Trade Gothic W01 Roman</vt:lpstr>
      <vt:lpstr>MaderaW01</vt:lpstr>
      <vt:lpstr>Wingdings</vt:lpstr>
      <vt:lpstr>Georgia</vt:lpstr>
      <vt:lpstr>Archivo</vt:lpstr>
      <vt:lpstr>Archivo SemiBold</vt:lpstr>
      <vt:lpstr>Autoliv</vt:lpstr>
      <vt:lpstr>1_Autoliv</vt:lpstr>
      <vt:lpstr>2_Autoliv</vt:lpstr>
      <vt:lpstr>奥托立夫供应商行为准则</vt:lpstr>
      <vt:lpstr>Script: Slide 1  </vt:lpstr>
      <vt:lpstr>PowerPoint Presentation</vt:lpstr>
      <vt:lpstr>Script: Slide 2  </vt:lpstr>
      <vt:lpstr>PowerPoint Presentation</vt:lpstr>
      <vt:lpstr>Script: Slide 3  </vt:lpstr>
      <vt:lpstr> </vt:lpstr>
      <vt:lpstr>Script: Slide 4  </vt:lpstr>
      <vt:lpstr>Overall Content </vt:lpstr>
      <vt:lpstr>Script: Slide5 </vt:lpstr>
      <vt:lpstr>PowerPoint Presentation</vt:lpstr>
      <vt:lpstr>Script: Slide 6  </vt:lpstr>
      <vt:lpstr>PowerPoint Presentation</vt:lpstr>
      <vt:lpstr>Script: Slide 7  </vt:lpstr>
      <vt:lpstr>PowerPoint Presentation</vt:lpstr>
      <vt:lpstr>Script: Slide 8  </vt:lpstr>
      <vt:lpstr>PowerPoint Presentation</vt:lpstr>
      <vt:lpstr>Script: Slide 9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مدونة قواعد سلوك موردي     Autoliv</dc:title>
  <dc:creator>Sue Valascho</dc:creator>
  <cp:keywords>Internal</cp:keywords>
  <cp:lastModifiedBy>Sue Valascho</cp:lastModifiedBy>
  <cp:revision>21</cp:revision>
  <dcterms:created xsi:type="dcterms:W3CDTF">2022-11-17T18:42:16Z</dcterms:created>
  <dcterms:modified xsi:type="dcterms:W3CDTF">2023-01-27T15:52:50Z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Internal</vt:lpwstr>
  </property>
  <property fmtid="{D5CDD505-2E9C-101B-9397-08002B2CF9AE}" pid="3" name="ContentTypeId">
    <vt:lpwstr>0x01010005E1268254AD7942AD40433BA348629B</vt:lpwstr>
  </property>
  <property fmtid="{D5CDD505-2E9C-101B-9397-08002B2CF9AE}" pid="4" name="_dlc_DocIdItemGuid">
    <vt:lpwstr>d1826764-0aec-4961-9373-94552446c03f</vt:lpwstr>
  </property>
</Properties>
</file>